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wmv" ContentType="video/x-ms-wm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9"/>
  </p:notesMasterIdLst>
  <p:handoutMasterIdLst>
    <p:handoutMasterId r:id="rId60"/>
  </p:handoutMasterIdLst>
  <p:sldIdLst>
    <p:sldId id="256" r:id="rId2"/>
    <p:sldId id="369" r:id="rId3"/>
    <p:sldId id="370" r:id="rId4"/>
    <p:sldId id="433" r:id="rId5"/>
    <p:sldId id="440" r:id="rId6"/>
    <p:sldId id="441" r:id="rId7"/>
    <p:sldId id="442" r:id="rId8"/>
    <p:sldId id="443" r:id="rId9"/>
    <p:sldId id="444" r:id="rId10"/>
    <p:sldId id="445" r:id="rId11"/>
    <p:sldId id="446" r:id="rId12"/>
    <p:sldId id="447" r:id="rId13"/>
    <p:sldId id="448" r:id="rId14"/>
    <p:sldId id="449" r:id="rId15"/>
    <p:sldId id="450" r:id="rId16"/>
    <p:sldId id="451" r:id="rId17"/>
    <p:sldId id="452" r:id="rId18"/>
    <p:sldId id="453" r:id="rId19"/>
    <p:sldId id="454" r:id="rId20"/>
    <p:sldId id="455" r:id="rId21"/>
    <p:sldId id="456" r:id="rId22"/>
    <p:sldId id="457" r:id="rId23"/>
    <p:sldId id="458" r:id="rId24"/>
    <p:sldId id="459" r:id="rId25"/>
    <p:sldId id="460" r:id="rId26"/>
    <p:sldId id="461" r:id="rId27"/>
    <p:sldId id="462" r:id="rId28"/>
    <p:sldId id="463" r:id="rId29"/>
    <p:sldId id="464" r:id="rId30"/>
    <p:sldId id="465" r:id="rId31"/>
    <p:sldId id="466" r:id="rId32"/>
    <p:sldId id="467" r:id="rId33"/>
    <p:sldId id="469" r:id="rId34"/>
    <p:sldId id="470" r:id="rId35"/>
    <p:sldId id="471" r:id="rId36"/>
    <p:sldId id="468" r:id="rId37"/>
    <p:sldId id="472" r:id="rId38"/>
    <p:sldId id="473" r:id="rId39"/>
    <p:sldId id="474" r:id="rId40"/>
    <p:sldId id="475" r:id="rId41"/>
    <p:sldId id="476" r:id="rId42"/>
    <p:sldId id="477" r:id="rId43"/>
    <p:sldId id="478" r:id="rId44"/>
    <p:sldId id="479" r:id="rId45"/>
    <p:sldId id="480" r:id="rId46"/>
    <p:sldId id="481" r:id="rId47"/>
    <p:sldId id="482" r:id="rId48"/>
    <p:sldId id="483" r:id="rId49"/>
    <p:sldId id="484" r:id="rId50"/>
    <p:sldId id="485" r:id="rId51"/>
    <p:sldId id="486" r:id="rId52"/>
    <p:sldId id="487" r:id="rId53"/>
    <p:sldId id="488" r:id="rId54"/>
    <p:sldId id="489" r:id="rId55"/>
    <p:sldId id="490" r:id="rId56"/>
    <p:sldId id="491" r:id="rId57"/>
    <p:sldId id="436" r:id="rId5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816">
          <p15:clr>
            <a:srgbClr val="A4A3A4"/>
          </p15:clr>
        </p15:guide>
        <p15:guide id="3" pos="2880">
          <p15:clr>
            <a:srgbClr val="A4A3A4"/>
          </p15:clr>
        </p15:guide>
        <p15:guide id="4" pos="144">
          <p15:clr>
            <a:srgbClr val="A4A3A4"/>
          </p15:clr>
        </p15:guide>
        <p15:guide id="5" pos="5616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eraldo" initials="g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885" autoAdjust="0"/>
    <p:restoredTop sz="92407" autoAdjust="0"/>
  </p:normalViewPr>
  <p:slideViewPr>
    <p:cSldViewPr showGuides="1">
      <p:cViewPr varScale="1">
        <p:scale>
          <a:sx n="64" d="100"/>
          <a:sy n="64" d="100"/>
        </p:scale>
        <p:origin x="1554" y="72"/>
      </p:cViewPr>
      <p:guideLst>
        <p:guide orient="horz" pos="2160"/>
        <p:guide orient="horz" pos="816"/>
        <p:guide pos="2880"/>
        <p:guide pos="144"/>
        <p:guide pos="561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commentAuthors" Target="commentAuthor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handoutMaster" Target="handoutMasters/handoutMaster1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F552D4-D99C-4F63-ACA7-8A02A721FAA9}" type="datetimeFigureOut">
              <a:rPr lang="pt-BR" smtClean="0"/>
              <a:t>16/03/2023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9730BF-EBA6-4018-98E8-4E6AD44F274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291478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9619B6-E4CF-4064-9A1B-B7DA079FC74A}" type="datetimeFigureOut">
              <a:rPr lang="pt-BR" smtClean="0"/>
              <a:t>16/03/2023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A615BF-29AA-495B-9F11-F3134E699C2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675677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615BF-29AA-495B-9F11-F3134E699C2D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728109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615BF-29AA-495B-9F11-F3134E699C2D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025277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615BF-29AA-495B-9F11-F3134E699C2D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440717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615BF-29AA-495B-9F11-F3134E699C2D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248131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615BF-29AA-495B-9F11-F3134E699C2D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830291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615BF-29AA-495B-9F11-F3134E699C2D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762336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615BF-29AA-495B-9F11-F3134E699C2D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728539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615BF-29AA-495B-9F11-F3134E699C2D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72076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615BF-29AA-495B-9F11-F3134E699C2D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821825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615BF-29AA-495B-9F11-F3134E699C2D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094252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t-BR" dirty="0" err="1"/>
              <a:t>old_Aula</a:t>
            </a:r>
            <a:r>
              <a:rPr lang="pt-BR" dirty="0"/>
              <a:t> 03 (Slide 20)</a:t>
            </a:r>
          </a:p>
          <a:p>
            <a:pPr marL="171450" indent="-171450">
              <a:buFontTx/>
              <a:buChar char="-"/>
            </a:pP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615BF-29AA-495B-9F11-F3134E699C2D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183387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615BF-29AA-495B-9F11-F3134E699C2D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7281098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615BF-29AA-495B-9F11-F3134E699C2D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4083227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615BF-29AA-495B-9F11-F3134E699C2D}" type="slidenum">
              <a:rPr lang="pt-BR" smtClean="0"/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0538825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615BF-29AA-495B-9F11-F3134E699C2D}" type="slidenum">
              <a:rPr lang="pt-BR" smtClean="0"/>
              <a:t>24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2601892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615BF-29AA-495B-9F11-F3134E699C2D}" type="slidenum">
              <a:rPr lang="pt-BR" smtClean="0"/>
              <a:t>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7143305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615BF-29AA-495B-9F11-F3134E699C2D}" type="slidenum">
              <a:rPr lang="pt-BR" smtClean="0"/>
              <a:t>26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4500815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615BF-29AA-495B-9F11-F3134E699C2D}" type="slidenum">
              <a:rPr lang="pt-BR" smtClean="0"/>
              <a:t>27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2164136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615BF-29AA-495B-9F11-F3134E699C2D}" type="slidenum">
              <a:rPr lang="pt-BR" smtClean="0"/>
              <a:t>28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08616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615BF-29AA-495B-9F11-F3134E699C2D}" type="slidenum">
              <a:rPr lang="pt-BR" smtClean="0"/>
              <a:t>29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3436381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615BF-29AA-495B-9F11-F3134E699C2D}" type="slidenum">
              <a:rPr lang="pt-BR" smtClean="0"/>
              <a:t>30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6271823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615BF-29AA-495B-9F11-F3134E699C2D}" type="slidenum">
              <a:rPr lang="pt-BR" smtClean="0"/>
              <a:t>31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16155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t-BR" dirty="0"/>
              <a:t>Efeito cascata</a:t>
            </a:r>
          </a:p>
          <a:p>
            <a:pPr marL="171450" indent="-171450">
              <a:buFontTx/>
              <a:buChar char="-"/>
            </a:pPr>
            <a:r>
              <a:rPr lang="pt-BR" dirty="0"/>
              <a:t>Erros oriundos do projeto conceitual, irá se refletir nas modelagens subsequentes </a:t>
            </a:r>
          </a:p>
          <a:p>
            <a:pPr marL="171450" indent="-171450">
              <a:buFontTx/>
              <a:buChar char="-"/>
            </a:pPr>
            <a:r>
              <a:rPr lang="pt-BR" dirty="0"/>
              <a:t>Adequação: engenharia reversa</a:t>
            </a:r>
          </a:p>
          <a:p>
            <a:pPr marL="171450" indent="-171450">
              <a:buFontTx/>
              <a:buChar char="-"/>
            </a:pP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615BF-29AA-495B-9F11-F3134E699C2D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0500527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615BF-29AA-495B-9F11-F3134E699C2D}" type="slidenum">
              <a:rPr lang="pt-BR" smtClean="0"/>
              <a:t>32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5652254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615BF-29AA-495B-9F11-F3134E699C2D}" type="slidenum">
              <a:rPr lang="pt-BR" smtClean="0"/>
              <a:t>33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185127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615BF-29AA-495B-9F11-F3134E699C2D}" type="slidenum">
              <a:rPr lang="pt-BR" smtClean="0"/>
              <a:t>34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2482983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615BF-29AA-495B-9F11-F3134E699C2D}" type="slidenum">
              <a:rPr lang="pt-BR" smtClean="0"/>
              <a:t>35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7734060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t-BR" dirty="0"/>
              <a:t>Derivado: idade (deriva da data de nascimento)</a:t>
            </a:r>
          </a:p>
          <a:p>
            <a:pPr marL="171450" indent="-171450">
              <a:buFontTx/>
              <a:buChar char="-"/>
            </a:pPr>
            <a:r>
              <a:rPr lang="pt-BR" dirty="0"/>
              <a:t>Considerado atributo processado</a:t>
            </a:r>
          </a:p>
          <a:p>
            <a:pPr marL="171450" indent="-171450">
              <a:buFontTx/>
              <a:buChar char="-"/>
            </a:pPr>
            <a:r>
              <a:rPr lang="pt-BR" dirty="0"/>
              <a:t>Nome é um atributo obrigatório e </a:t>
            </a:r>
            <a:r>
              <a:rPr lang="pt-BR" dirty="0" err="1"/>
              <a:t>monovalorado</a:t>
            </a:r>
            <a:r>
              <a:rPr lang="pt-BR" dirty="0"/>
              <a:t> (1,1) é o default </a:t>
            </a:r>
          </a:p>
          <a:p>
            <a:pPr marL="171450" indent="-171450">
              <a:buFontTx/>
              <a:buChar char="-"/>
            </a:pPr>
            <a:endParaRPr lang="pt-BR" dirty="0"/>
          </a:p>
          <a:p>
            <a:pPr marL="171450" indent="-171450">
              <a:buFontTx/>
              <a:buChar char="-"/>
            </a:pP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615BF-29AA-495B-9F11-F3134E699C2D}" type="slidenum">
              <a:rPr lang="pt-BR" smtClean="0"/>
              <a:t>36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818805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615BF-29AA-495B-9F11-F3134E699C2D}" type="slidenum">
              <a:rPr lang="pt-BR" smtClean="0"/>
              <a:t>37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8208512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615BF-29AA-495B-9F11-F3134E699C2D}" type="slidenum">
              <a:rPr lang="pt-BR" smtClean="0"/>
              <a:t>38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4718519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615BF-29AA-495B-9F11-F3134E699C2D}" type="slidenum">
              <a:rPr lang="pt-BR" smtClean="0"/>
              <a:t>39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0118062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615BF-29AA-495B-9F11-F3134E699C2D}" type="slidenum">
              <a:rPr lang="pt-BR" smtClean="0"/>
              <a:t>40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8825642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615BF-29AA-495B-9F11-F3134E699C2D}" type="slidenum">
              <a:rPr lang="pt-BR" smtClean="0"/>
              <a:t>41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041216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615BF-29AA-495B-9F11-F3134E699C2D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8693238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615BF-29AA-495B-9F11-F3134E699C2D}" type="slidenum">
              <a:rPr lang="pt-BR" smtClean="0"/>
              <a:t>42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5769478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615BF-29AA-495B-9F11-F3134E699C2D}" type="slidenum">
              <a:rPr lang="pt-BR" smtClean="0"/>
              <a:t>43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8979432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pt-BR" dirty="0"/>
          </a:p>
          <a:p>
            <a:pPr marL="171450" indent="-171450">
              <a:buFontTx/>
              <a:buChar char="-"/>
            </a:pP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615BF-29AA-495B-9F11-F3134E699C2D}" type="slidenum">
              <a:rPr lang="pt-BR" smtClean="0"/>
              <a:t>44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7859262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pt-BR" dirty="0"/>
          </a:p>
          <a:p>
            <a:pPr marL="171450" indent="-171450">
              <a:buFontTx/>
              <a:buChar char="-"/>
            </a:pP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615BF-29AA-495B-9F11-F3134E699C2D}" type="slidenum">
              <a:rPr lang="pt-BR" smtClean="0"/>
              <a:t>45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0450051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t-BR" dirty="0"/>
              <a:t>Entidade “Veículo Anfíbio” recebe herança múltipla</a:t>
            </a:r>
          </a:p>
          <a:p>
            <a:pPr marL="171450" indent="-171450">
              <a:buFontTx/>
              <a:buChar char="-"/>
            </a:pPr>
            <a:endParaRPr lang="pt-BR" dirty="0"/>
          </a:p>
          <a:p>
            <a:pPr marL="171450" indent="-171450">
              <a:buFontTx/>
              <a:buChar char="-"/>
            </a:pP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615BF-29AA-495B-9F11-F3134E699C2D}" type="slidenum">
              <a:rPr lang="pt-BR" smtClean="0"/>
              <a:t>46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4968235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pt-BR" dirty="0"/>
          </a:p>
          <a:p>
            <a:pPr marL="171450" indent="-171450">
              <a:buFontTx/>
              <a:buChar char="-"/>
            </a:pPr>
            <a:endParaRPr lang="pt-BR" dirty="0"/>
          </a:p>
          <a:p>
            <a:pPr marL="171450" indent="-171450">
              <a:buFontTx/>
              <a:buChar char="-"/>
            </a:pP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615BF-29AA-495B-9F11-F3134E699C2D}" type="slidenum">
              <a:rPr lang="pt-BR" smtClean="0"/>
              <a:t>47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7601905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pt-BR" dirty="0"/>
          </a:p>
          <a:p>
            <a:pPr marL="171450" indent="-171450">
              <a:buFontTx/>
              <a:buChar char="-"/>
            </a:pPr>
            <a:endParaRPr lang="pt-BR" dirty="0"/>
          </a:p>
          <a:p>
            <a:pPr marL="171450" indent="-171450">
              <a:buFontTx/>
              <a:buChar char="-"/>
            </a:pP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615BF-29AA-495B-9F11-F3134E699C2D}" type="slidenum">
              <a:rPr lang="pt-BR" smtClean="0"/>
              <a:t>48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9994710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pt-BR" dirty="0"/>
          </a:p>
          <a:p>
            <a:pPr marL="171450" indent="-171450">
              <a:buFontTx/>
              <a:buChar char="-"/>
            </a:pPr>
            <a:endParaRPr lang="pt-BR" dirty="0"/>
          </a:p>
          <a:p>
            <a:pPr marL="171450" indent="-171450">
              <a:buFontTx/>
              <a:buChar char="-"/>
            </a:pP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615BF-29AA-495B-9F11-F3134E699C2D}" type="slidenum">
              <a:rPr lang="pt-BR" smtClean="0"/>
              <a:t>49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296922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pt-BR" dirty="0"/>
          </a:p>
          <a:p>
            <a:pPr marL="171450" indent="-171450">
              <a:buFontTx/>
              <a:buChar char="-"/>
            </a:pPr>
            <a:endParaRPr lang="pt-BR" dirty="0"/>
          </a:p>
          <a:p>
            <a:pPr marL="171450" indent="-171450">
              <a:buFontTx/>
              <a:buChar char="-"/>
            </a:pP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615BF-29AA-495B-9F11-F3134E699C2D}" type="slidenum">
              <a:rPr lang="pt-BR" smtClean="0"/>
              <a:t>50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3015140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pt-BR" dirty="0"/>
          </a:p>
          <a:p>
            <a:pPr marL="171450" indent="-171450">
              <a:buFontTx/>
              <a:buChar char="-"/>
            </a:pPr>
            <a:endParaRPr lang="pt-BR" dirty="0"/>
          </a:p>
          <a:p>
            <a:pPr marL="171450" indent="-171450">
              <a:buFontTx/>
              <a:buChar char="-"/>
            </a:pP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615BF-29AA-495B-9F11-F3134E699C2D}" type="slidenum">
              <a:rPr lang="pt-BR" smtClean="0"/>
              <a:t>51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87732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615BF-29AA-495B-9F11-F3134E699C2D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7084965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pt-BR" dirty="0"/>
          </a:p>
          <a:p>
            <a:pPr marL="171450" indent="-171450">
              <a:buFontTx/>
              <a:buChar char="-"/>
            </a:pPr>
            <a:endParaRPr lang="pt-BR" dirty="0"/>
          </a:p>
          <a:p>
            <a:pPr marL="171450" indent="-171450">
              <a:buFontTx/>
              <a:buChar char="-"/>
            </a:pP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615BF-29AA-495B-9F11-F3134E699C2D}" type="slidenum">
              <a:rPr lang="pt-BR" smtClean="0"/>
              <a:t>52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5696452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pt-BR" dirty="0"/>
          </a:p>
          <a:p>
            <a:pPr marL="171450" indent="-171450">
              <a:buFontTx/>
              <a:buChar char="-"/>
            </a:pPr>
            <a:endParaRPr lang="pt-BR" dirty="0"/>
          </a:p>
          <a:p>
            <a:pPr marL="171450" indent="-171450">
              <a:buFontTx/>
              <a:buChar char="-"/>
            </a:pP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615BF-29AA-495B-9F11-F3134E699C2D}" type="slidenum">
              <a:rPr lang="pt-BR" smtClean="0"/>
              <a:t>53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7507075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pt-BR" dirty="0"/>
          </a:p>
          <a:p>
            <a:pPr marL="171450" indent="-171450">
              <a:buFontTx/>
              <a:buChar char="-"/>
            </a:pPr>
            <a:endParaRPr lang="pt-BR" dirty="0"/>
          </a:p>
          <a:p>
            <a:pPr marL="171450" indent="-171450">
              <a:buFontTx/>
              <a:buChar char="-"/>
            </a:pP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615BF-29AA-495B-9F11-F3134E699C2D}" type="slidenum">
              <a:rPr lang="pt-BR" smtClean="0"/>
              <a:t>54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5966503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pt-BR" dirty="0"/>
          </a:p>
          <a:p>
            <a:pPr marL="171450" indent="-171450">
              <a:buFontTx/>
              <a:buChar char="-"/>
            </a:pPr>
            <a:endParaRPr lang="pt-BR" dirty="0"/>
          </a:p>
          <a:p>
            <a:pPr marL="171450" indent="-171450">
              <a:buFontTx/>
              <a:buChar char="-"/>
            </a:pP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615BF-29AA-495B-9F11-F3134E699C2D}" type="slidenum">
              <a:rPr lang="pt-BR" smtClean="0"/>
              <a:t>55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3630390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pt-BR" dirty="0"/>
          </a:p>
          <a:p>
            <a:pPr marL="171450" indent="-171450">
              <a:buFontTx/>
              <a:buChar char="-"/>
            </a:pPr>
            <a:endParaRPr lang="pt-BR" dirty="0"/>
          </a:p>
          <a:p>
            <a:pPr marL="171450" indent="-171450">
              <a:buFontTx/>
              <a:buChar char="-"/>
            </a:pP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615BF-29AA-495B-9F11-F3134E699C2D}" type="slidenum">
              <a:rPr lang="pt-BR" smtClean="0"/>
              <a:t>56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119305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615BF-29AA-495B-9F11-F3134E699C2D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281491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615BF-29AA-495B-9F11-F3134E699C2D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229250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615BF-29AA-495B-9F11-F3134E699C2D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7368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615BF-29AA-495B-9F11-F3134E699C2D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329610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44000" cy="1926516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 Same Side Corner Rectangle 7"/>
          <p:cNvSpPr/>
          <p:nvPr userDrawn="1"/>
        </p:nvSpPr>
        <p:spPr>
          <a:xfrm>
            <a:off x="228600" y="326316"/>
            <a:ext cx="8686800" cy="1600200"/>
          </a:xfrm>
          <a:prstGeom prst="round2SameRect">
            <a:avLst/>
          </a:prstGeom>
          <a:solidFill>
            <a:schemeClr val="tx1"/>
          </a:solidFill>
          <a:ln>
            <a:noFill/>
          </a:ln>
          <a:effectLst>
            <a:reflection blurRad="6350" stA="10000" endPos="50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" y="380291"/>
            <a:ext cx="8686800" cy="1470025"/>
          </a:xfr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0" y="2024232"/>
            <a:ext cx="4312024" cy="1404768"/>
          </a:xfrm>
        </p:spPr>
        <p:txBody>
          <a:bodyPr/>
          <a:lstStyle>
            <a:lvl1pPr marL="0" indent="0" algn="r">
              <a:buNone/>
              <a:defRPr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92D198-C2A9-496E-AA19-D64D4FFCE1B7}" type="datetime1">
              <a:rPr lang="en-US" smtClean="0"/>
              <a:t>3/16/2023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Geraldo Henrique Neto – Banco de Dados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A8EEC5-7D36-42A5-81E9-0BAA8A66126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6342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3AC29F-AD45-4583-BA79-993FD264ACFA}" type="datetime1">
              <a:rPr lang="en-US" smtClean="0"/>
              <a:t>3/16/2023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Geraldo Henrique Neto – Banco de Dados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A8EEC5-7D36-42A5-81E9-0BAA8A66126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2870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03.wmv">
            <a:hlinkClick r:id="" action="ppaction://media"/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1317" r="27000" b="12000"/>
          <a:stretch/>
        </p:blipFill>
        <p:spPr>
          <a:xfrm>
            <a:off x="6671733" y="5206700"/>
            <a:ext cx="2472267" cy="165129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0" y="0"/>
            <a:ext cx="9144000" cy="3429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10400" y="152400"/>
            <a:ext cx="1905000" cy="6096000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705600" cy="6096000"/>
          </a:xfrm>
        </p:spPr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6E899-C740-4567-8B0C-EF1B7E47C190}" type="datetime1">
              <a:rPr lang="en-US" smtClean="0"/>
              <a:t>3/16/2023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Geraldo Henrique Neto – Banco de Dados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A8EEC5-7D36-42A5-81E9-0BAA8A66126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424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5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5F76FA-4C8B-4814-94FC-8F77B7732961}" type="datetime1">
              <a:rPr lang="en-US" smtClean="0"/>
              <a:t>3/16/2023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Geraldo Henrique Neto – Banco de Dados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A8EEC5-7D36-42A5-81E9-0BAA8A66126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9436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2" y="0"/>
            <a:ext cx="9144000" cy="6858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0" y="0"/>
            <a:ext cx="9144000" cy="3429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" y="2395538"/>
            <a:ext cx="86868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7C087-2788-45B8-B9DA-619E97677D6D}" type="datetime1">
              <a:rPr lang="en-US" smtClean="0"/>
              <a:t>3/16/2023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Geraldo Henrique Neto – Banco de Dados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A8EEC5-7D36-42A5-81E9-0BAA8A66126C}" type="slidenum">
              <a:rPr lang="en-US" smtClean="0"/>
              <a:t>‹nº›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3895725"/>
            <a:ext cx="8686800" cy="1362075"/>
          </a:xfrm>
        </p:spPr>
        <p:txBody>
          <a:bodyPr anchor="t"/>
          <a:lstStyle>
            <a:lvl1pPr algn="l">
              <a:defRPr sz="4000" b="1" cap="all">
                <a:solidFill>
                  <a:schemeClr val="tx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326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38432"/>
            <a:ext cx="4267200" cy="49469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38432"/>
            <a:ext cx="4267200" cy="49469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09BBC0-4DC2-43FB-893F-2067E457B014}" type="datetime1">
              <a:rPr lang="en-US" smtClean="0"/>
              <a:t>3/16/2023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Geraldo Henrique Neto – Banco de Dados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A8EEC5-7D36-42A5-81E9-0BAA8A66126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82405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" y="1327674"/>
            <a:ext cx="4268788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8600" y="1967436"/>
            <a:ext cx="4268788" cy="431596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327674"/>
            <a:ext cx="4270375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967436"/>
            <a:ext cx="4270375" cy="431596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7DE61-034A-419B-BF39-11BF059B233F}" type="datetime1">
              <a:rPr lang="en-US" smtClean="0"/>
              <a:t>3/16/2023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Geraldo Henrique Neto – Banco de Dados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A8EEC5-7D36-42A5-81E9-0BAA8A66126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66293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91F493-55A1-472A-B47E-3A92BEFDFFEB}" type="datetime1">
              <a:rPr lang="en-US" smtClean="0"/>
              <a:t>3/16/2023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Geraldo Henrique Neto – Banco de Dados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A8EEC5-7D36-42A5-81E9-0BAA8A66126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6282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A2F0D-622F-4CBF-84B0-D9E64D2A0460}" type="datetime1">
              <a:rPr lang="en-US" smtClean="0"/>
              <a:t>3/16/2023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Geraldo Henrique Neto – Banco de Dados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A8EEC5-7D36-42A5-81E9-0BAA8A66126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4718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03.wmv">
            <a:hlinkClick r:id="" action="ppaction://media"/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1317" r="27000" b="12000"/>
          <a:stretch/>
        </p:blipFill>
        <p:spPr>
          <a:xfrm>
            <a:off x="6671733" y="5206700"/>
            <a:ext cx="2472267" cy="165129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0" y="0"/>
            <a:ext cx="9144000" cy="3429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73050"/>
            <a:ext cx="3236913" cy="1162050"/>
          </a:xfrm>
        </p:spPr>
        <p:txBody>
          <a:bodyPr anchor="b"/>
          <a:lstStyle>
            <a:lvl1pPr algn="l">
              <a:defRPr sz="2000" b="1">
                <a:solidFill>
                  <a:schemeClr val="accent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340350" cy="59753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8600" y="1435100"/>
            <a:ext cx="3236913" cy="48133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80A062-A6F2-4DC1-AE2F-AAA55E880C67}" type="datetime1">
              <a:rPr lang="en-US" smtClean="0"/>
              <a:t>3/16/2023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Geraldo Henrique Neto – Banco de Dados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A8EEC5-7D36-42A5-81E9-0BAA8A66126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5378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5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645025"/>
            <a:ext cx="5486400" cy="566738"/>
          </a:xfrm>
        </p:spPr>
        <p:txBody>
          <a:bodyPr anchor="b"/>
          <a:lstStyle>
            <a:lvl1pPr algn="l">
              <a:defRPr sz="2000" b="1">
                <a:solidFill>
                  <a:schemeClr val="accent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7200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211763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2D46D-7FAA-470C-9ACD-4C18C9C03356}" type="datetime1">
              <a:rPr lang="en-US" smtClean="0"/>
              <a:t>3/16/2023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Geraldo Henrique Neto – Banco de Dados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A8EEC5-7D36-42A5-81E9-0BAA8A66126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466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 Same Side Corner Rectangle 11"/>
          <p:cNvSpPr/>
          <p:nvPr/>
        </p:nvSpPr>
        <p:spPr>
          <a:xfrm flipV="1">
            <a:off x="228600" y="1295400"/>
            <a:ext cx="8686800" cy="5419724"/>
          </a:xfrm>
          <a:prstGeom prst="round2SameRect">
            <a:avLst>
              <a:gd name="adj1" fmla="val 3665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`</a:t>
            </a: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2" y="0"/>
            <a:ext cx="9144000" cy="68580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286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F11C38-9384-4DCD-ACD6-B3D4DC54500F}" type="datetime1">
              <a:rPr lang="en-US" smtClean="0"/>
              <a:t>3/16/2023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pt-BR"/>
              <a:t>Geraldo Henrique Neto – Banco de Dados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7818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A8EEC5-7D36-42A5-81E9-0BAA8A66126C}" type="slidenum">
              <a:rPr lang="en-US" smtClean="0"/>
              <a:t>‹nº›</a:t>
            </a:fld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0" y="1295400"/>
            <a:ext cx="9144000" cy="21336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228600" y="1295400"/>
            <a:ext cx="8686800" cy="4038600"/>
          </a:xfrm>
          <a:prstGeom prst="rect">
            <a:avLst/>
          </a:prstGeom>
          <a:gradFill flip="none" rotWithShape="1">
            <a:gsLst>
              <a:gs pos="78328">
                <a:schemeClr val="bg1">
                  <a:alpha val="10000"/>
                </a:schemeClr>
              </a:gs>
              <a:gs pos="0">
                <a:schemeClr val="bg1">
                  <a:lumMod val="85000"/>
                </a:schemeClr>
              </a:gs>
              <a:gs pos="40000">
                <a:srgbClr val="DFDFDF">
                  <a:alpha val="55000"/>
                </a:srgbClr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" y="1319921"/>
            <a:ext cx="8686800" cy="49499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25" name="Round Same Side Corner Rectangle 24"/>
          <p:cNvSpPr/>
          <p:nvPr/>
        </p:nvSpPr>
        <p:spPr>
          <a:xfrm>
            <a:off x="228600" y="76200"/>
            <a:ext cx="8686800" cy="1219200"/>
          </a:xfrm>
          <a:prstGeom prst="round2SameRect">
            <a:avLst>
              <a:gd name="adj1" fmla="val 21961"/>
              <a:gd name="adj2" fmla="val 0"/>
            </a:avLst>
          </a:prstGeom>
          <a:solidFill>
            <a:schemeClr val="tx1"/>
          </a:solidFill>
          <a:ln>
            <a:noFill/>
          </a:ln>
          <a:effectLst>
            <a:reflection blurRad="6350" stA="10000" endPos="50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92075"/>
            <a:ext cx="8676042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34040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spcBef>
          <a:spcPct val="0"/>
        </a:spcBef>
        <a:buNone/>
        <a:defRPr sz="42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m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Aula 03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0" y="2024232"/>
            <a:ext cx="4312024" cy="1908824"/>
          </a:xfrm>
        </p:spPr>
        <p:txBody>
          <a:bodyPr>
            <a:normAutofit/>
          </a:bodyPr>
          <a:lstStyle/>
          <a:p>
            <a:r>
              <a:rPr lang="en-US" b="1" i="1" dirty="0"/>
              <a:t>Banco de Dados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A8EEC5-7D36-42A5-81E9-0BAA8A66126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6899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pt-BR" dirty="0"/>
              <a:t>Projeto</a:t>
            </a:r>
          </a:p>
        </p:txBody>
      </p:sp>
      <p:sp>
        <p:nvSpPr>
          <p:cNvPr id="7" name="Espaço Reservado para Conteúdo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spcBef>
                <a:spcPts val="600"/>
              </a:spcBef>
              <a:spcAft>
                <a:spcPts val="1200"/>
              </a:spcAft>
            </a:pPr>
            <a:r>
              <a:rPr lang="pt-BR" sz="2900" b="1" i="1" dirty="0"/>
              <a:t>Modelagem Física </a:t>
            </a:r>
            <a:r>
              <a:rPr lang="pt-BR" sz="2900" i="1" dirty="0"/>
              <a:t>(</a:t>
            </a:r>
            <a:r>
              <a:rPr lang="pt-BR" sz="2900" i="1" dirty="0">
                <a:solidFill>
                  <a:srgbClr val="FF0000"/>
                </a:solidFill>
              </a:rPr>
              <a:t>Implementação</a:t>
            </a:r>
            <a:r>
              <a:rPr lang="pt-BR" sz="2900" i="1" dirty="0"/>
              <a:t>)</a:t>
            </a:r>
          </a:p>
          <a:p>
            <a:pPr lvl="1" algn="just">
              <a:spcBef>
                <a:spcPts val="600"/>
              </a:spcBef>
              <a:spcAft>
                <a:spcPts val="1200"/>
              </a:spcAft>
            </a:pPr>
            <a:r>
              <a:rPr lang="pt-BR" sz="2500" b="1" i="1" dirty="0"/>
              <a:t>Esquema SQL </a:t>
            </a:r>
            <a:r>
              <a:rPr lang="pt-BR" sz="2500" dirty="0"/>
              <a:t>para a </a:t>
            </a:r>
            <a:r>
              <a:rPr lang="pt-BR" sz="2500" b="1" i="1" dirty="0"/>
              <a:t>modelagem lógica</a:t>
            </a:r>
          </a:p>
          <a:p>
            <a:pPr lvl="1" algn="just">
              <a:spcBef>
                <a:spcPts val="600"/>
              </a:spcBef>
              <a:spcAft>
                <a:spcPts val="1200"/>
              </a:spcAft>
            </a:pPr>
            <a:r>
              <a:rPr lang="pt-BR" sz="2500" b="1" i="1" dirty="0"/>
              <a:t>Depende exclusivamente </a:t>
            </a:r>
            <a:r>
              <a:rPr lang="pt-BR" sz="2500" dirty="0"/>
              <a:t>do </a:t>
            </a:r>
            <a:r>
              <a:rPr lang="pt-BR" sz="2500" b="1" i="1" dirty="0"/>
              <a:t>SGBD</a:t>
            </a:r>
          </a:p>
          <a:p>
            <a:pPr lvl="1" algn="just">
              <a:spcBef>
                <a:spcPts val="600"/>
              </a:spcBef>
              <a:spcAft>
                <a:spcPts val="1200"/>
              </a:spcAft>
            </a:pPr>
            <a:r>
              <a:rPr lang="pt-BR" sz="2500" b="1" i="1" dirty="0"/>
              <a:t>Usados </a:t>
            </a:r>
            <a:r>
              <a:rPr lang="pt-BR" sz="2500" dirty="0"/>
              <a:t>por </a:t>
            </a:r>
            <a:r>
              <a:rPr lang="pt-BR" sz="2500" b="1" i="1" dirty="0"/>
              <a:t>profissionais </a:t>
            </a:r>
            <a:r>
              <a:rPr lang="pt-BR" sz="2500" i="1" dirty="0"/>
              <a:t>(</a:t>
            </a:r>
            <a:r>
              <a:rPr lang="pt-BR" sz="2500" i="1" dirty="0">
                <a:solidFill>
                  <a:srgbClr val="FF0000"/>
                </a:solidFill>
              </a:rPr>
              <a:t>ajuste </a:t>
            </a:r>
            <a:r>
              <a:rPr lang="pt-BR" sz="2500" i="1" dirty="0"/>
              <a:t>do </a:t>
            </a:r>
            <a:r>
              <a:rPr lang="pt-BR" sz="2500" i="1" dirty="0">
                <a:solidFill>
                  <a:srgbClr val="FF0000"/>
                </a:solidFill>
              </a:rPr>
              <a:t>desempenho </a:t>
            </a:r>
            <a:r>
              <a:rPr lang="pt-BR" sz="2500" i="1" dirty="0"/>
              <a:t>– </a:t>
            </a:r>
            <a:r>
              <a:rPr lang="pt-BR" sz="2500" i="1" dirty="0" err="1">
                <a:solidFill>
                  <a:srgbClr val="FF0000"/>
                </a:solidFill>
              </a:rPr>
              <a:t>tuning</a:t>
            </a:r>
            <a:r>
              <a:rPr lang="pt-BR" sz="2500" i="1" dirty="0"/>
              <a:t>)</a:t>
            </a:r>
          </a:p>
          <a:p>
            <a:pPr lvl="1" algn="just">
              <a:spcBef>
                <a:spcPts val="600"/>
              </a:spcBef>
              <a:spcAft>
                <a:spcPts val="1200"/>
              </a:spcAft>
            </a:pPr>
            <a:r>
              <a:rPr lang="pt-BR" sz="2500" b="1" i="1" dirty="0"/>
              <a:t>Ênfase </a:t>
            </a:r>
            <a:r>
              <a:rPr lang="pt-BR" sz="2500" dirty="0"/>
              <a:t>na </a:t>
            </a:r>
            <a:r>
              <a:rPr lang="pt-BR" sz="2500" b="1" i="1" dirty="0"/>
              <a:t>eficiência </a:t>
            </a:r>
            <a:r>
              <a:rPr lang="pt-BR" sz="2500" dirty="0"/>
              <a:t>de “</a:t>
            </a:r>
            <a:r>
              <a:rPr lang="pt-BR" sz="2500" dirty="0">
                <a:solidFill>
                  <a:srgbClr val="FF0000"/>
                </a:solidFill>
              </a:rPr>
              <a:t>ACESSO</a:t>
            </a:r>
            <a:r>
              <a:rPr lang="pt-BR" sz="2500" dirty="0"/>
              <a:t>”</a:t>
            </a:r>
          </a:p>
          <a:p>
            <a:pPr lvl="2" algn="just">
              <a:spcBef>
                <a:spcPts val="600"/>
              </a:spcBef>
              <a:spcAft>
                <a:spcPts val="1200"/>
              </a:spcAft>
            </a:pPr>
            <a:r>
              <a:rPr lang="pt-BR" sz="2000" b="1" i="1" dirty="0"/>
              <a:t>Implementação </a:t>
            </a:r>
            <a:r>
              <a:rPr lang="pt-BR" sz="2000" dirty="0"/>
              <a:t>de </a:t>
            </a:r>
            <a:r>
              <a:rPr lang="pt-BR" sz="2000" b="1" i="1" dirty="0"/>
              <a:t>consultas</a:t>
            </a:r>
          </a:p>
          <a:p>
            <a:pPr lvl="2" algn="just">
              <a:spcBef>
                <a:spcPts val="600"/>
              </a:spcBef>
              <a:spcAft>
                <a:spcPts val="1200"/>
              </a:spcAft>
            </a:pPr>
            <a:r>
              <a:rPr lang="pt-BR" sz="2000" b="1" i="1" dirty="0"/>
              <a:t>Índices</a:t>
            </a:r>
          </a:p>
          <a:p>
            <a:pPr lvl="2" algn="just">
              <a:spcBef>
                <a:spcPts val="600"/>
              </a:spcBef>
              <a:spcAft>
                <a:spcPts val="1200"/>
              </a:spcAft>
            </a:pPr>
            <a:r>
              <a:rPr lang="pt-BR" sz="2000" b="1" i="1" dirty="0"/>
              <a:t>Objetos</a:t>
            </a:r>
          </a:p>
          <a:p>
            <a:pPr lvl="2" algn="just">
              <a:spcBef>
                <a:spcPts val="600"/>
              </a:spcBef>
              <a:spcAft>
                <a:spcPts val="1200"/>
              </a:spcAft>
            </a:pPr>
            <a:endParaRPr lang="pt-BR" sz="200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A8EEC5-7D36-42A5-81E9-0BAA8A66126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5648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pt-BR" dirty="0"/>
              <a:t>Modelagem Conceitual</a:t>
            </a:r>
          </a:p>
        </p:txBody>
      </p:sp>
      <p:sp>
        <p:nvSpPr>
          <p:cNvPr id="7" name="Espaço Reservado para Conteúdo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pt-BR" sz="2900" b="1" i="1" dirty="0"/>
              <a:t>Vantagens:</a:t>
            </a:r>
          </a:p>
          <a:p>
            <a:pPr lvl="1" algn="just">
              <a:spcBef>
                <a:spcPts val="600"/>
              </a:spcBef>
              <a:spcAft>
                <a:spcPts val="600"/>
              </a:spcAft>
            </a:pPr>
            <a:r>
              <a:rPr lang="pt-BR" sz="2500" b="1" i="1" dirty="0"/>
              <a:t>Independente </a:t>
            </a:r>
            <a:r>
              <a:rPr lang="pt-BR" sz="2500" dirty="0"/>
              <a:t>de </a:t>
            </a:r>
            <a:r>
              <a:rPr lang="pt-BR" sz="2500" b="1" i="1" dirty="0"/>
              <a:t>detalhes </a:t>
            </a:r>
            <a:r>
              <a:rPr lang="pt-BR" sz="2500" dirty="0"/>
              <a:t>de </a:t>
            </a:r>
            <a:r>
              <a:rPr lang="pt-BR" sz="2500" b="1" i="1" dirty="0"/>
              <a:t>implementação </a:t>
            </a:r>
            <a:r>
              <a:rPr lang="pt-BR" sz="2500" dirty="0"/>
              <a:t>em </a:t>
            </a:r>
            <a:r>
              <a:rPr lang="pt-BR" sz="2500" b="1" i="1" dirty="0"/>
              <a:t>um SGBD</a:t>
            </a:r>
          </a:p>
          <a:p>
            <a:pPr lvl="1" algn="just">
              <a:spcBef>
                <a:spcPts val="600"/>
              </a:spcBef>
              <a:spcAft>
                <a:spcPts val="600"/>
              </a:spcAft>
            </a:pPr>
            <a:r>
              <a:rPr lang="pt-BR" sz="2500" b="1" i="1" dirty="0"/>
              <a:t>Facilita compreensão </a:t>
            </a:r>
            <a:r>
              <a:rPr lang="pt-BR" sz="2500" dirty="0"/>
              <a:t>da </a:t>
            </a:r>
            <a:r>
              <a:rPr lang="pt-BR" sz="2500" b="1" i="1" dirty="0"/>
              <a:t>semântica </a:t>
            </a:r>
            <a:r>
              <a:rPr lang="pt-BR" sz="2500" dirty="0"/>
              <a:t>dos </a:t>
            </a:r>
            <a:r>
              <a:rPr lang="pt-BR" sz="2500" b="1" i="1" dirty="0"/>
              <a:t>dados </a:t>
            </a:r>
            <a:r>
              <a:rPr lang="pt-BR" sz="2500" dirty="0"/>
              <a:t>de </a:t>
            </a:r>
            <a:r>
              <a:rPr lang="pt-BR" sz="2500" b="1" i="1" dirty="0"/>
              <a:t>um domínio</a:t>
            </a:r>
          </a:p>
          <a:p>
            <a:pPr lvl="1" algn="just">
              <a:spcBef>
                <a:spcPts val="600"/>
              </a:spcBef>
              <a:spcAft>
                <a:spcPts val="600"/>
              </a:spcAft>
            </a:pPr>
            <a:r>
              <a:rPr lang="pt-BR" sz="2500" b="1" i="1" dirty="0"/>
              <a:t>Melhor compreendido </a:t>
            </a:r>
            <a:r>
              <a:rPr lang="pt-BR" sz="2500" dirty="0"/>
              <a:t>por </a:t>
            </a:r>
            <a:r>
              <a:rPr lang="pt-BR" sz="2500" b="1" i="1" dirty="0"/>
              <a:t>usuários leigos</a:t>
            </a:r>
          </a:p>
          <a:p>
            <a:pPr lvl="1" algn="just">
              <a:spcBef>
                <a:spcPts val="600"/>
              </a:spcBef>
              <a:spcAft>
                <a:spcPts val="600"/>
              </a:spcAft>
            </a:pPr>
            <a:r>
              <a:rPr lang="pt-BR" sz="2500" b="1" i="1" dirty="0"/>
              <a:t>Pode </a:t>
            </a:r>
            <a:r>
              <a:rPr lang="pt-BR" sz="2500" dirty="0"/>
              <a:t>ser </a:t>
            </a:r>
            <a:r>
              <a:rPr lang="pt-BR" sz="2500" b="1" i="1" dirty="0"/>
              <a:t>mapeado </a:t>
            </a:r>
            <a:r>
              <a:rPr lang="pt-BR" sz="2500" dirty="0"/>
              <a:t>para </a:t>
            </a:r>
            <a:r>
              <a:rPr lang="pt-BR" sz="2500" b="1" i="1" dirty="0"/>
              <a:t>qualquer modelo lógico </a:t>
            </a:r>
            <a:r>
              <a:rPr lang="pt-BR" sz="2500" dirty="0"/>
              <a:t>de </a:t>
            </a:r>
            <a:r>
              <a:rPr lang="pt-BR" sz="2500" b="1" i="1" dirty="0"/>
              <a:t>BD</a:t>
            </a:r>
          </a:p>
          <a:p>
            <a:pPr lvl="1" algn="just">
              <a:spcBef>
                <a:spcPts val="600"/>
              </a:spcBef>
              <a:spcAft>
                <a:spcPts val="600"/>
              </a:spcAft>
            </a:pPr>
            <a:r>
              <a:rPr lang="pt-BR" sz="2500" b="1" i="1" dirty="0"/>
              <a:t>Facilita </a:t>
            </a:r>
            <a:r>
              <a:rPr lang="pt-BR" sz="2500" dirty="0"/>
              <a:t>a </a:t>
            </a:r>
            <a:r>
              <a:rPr lang="pt-BR" sz="2500" b="1" i="1" dirty="0"/>
              <a:t>manutenção </a:t>
            </a:r>
            <a:r>
              <a:rPr lang="pt-BR" sz="2500" dirty="0"/>
              <a:t>do </a:t>
            </a:r>
            <a:r>
              <a:rPr lang="pt-BR" sz="2500" b="1" i="1" dirty="0"/>
              <a:t>modelo lógico </a:t>
            </a:r>
            <a:r>
              <a:rPr lang="pt-BR" sz="2500" dirty="0"/>
              <a:t>e a </a:t>
            </a:r>
            <a:r>
              <a:rPr lang="pt-BR" sz="2500" b="1" i="1" dirty="0"/>
              <a:t>migração </a:t>
            </a:r>
            <a:r>
              <a:rPr lang="pt-BR" sz="2500" dirty="0"/>
              <a:t>para </a:t>
            </a:r>
            <a:r>
              <a:rPr lang="pt-BR" sz="2500" b="1" i="1" dirty="0"/>
              <a:t>outro modelo lógico</a:t>
            </a:r>
          </a:p>
          <a:p>
            <a:pPr lvl="2" algn="just">
              <a:spcBef>
                <a:spcPts val="600"/>
              </a:spcBef>
              <a:spcAft>
                <a:spcPts val="600"/>
              </a:spcAft>
            </a:pPr>
            <a:r>
              <a:rPr lang="pt-BR" b="1" i="1" dirty="0"/>
              <a:t>Processo </a:t>
            </a:r>
            <a:r>
              <a:rPr lang="pt-BR" dirty="0"/>
              <a:t>de </a:t>
            </a:r>
            <a:r>
              <a:rPr lang="pt-BR" b="1" i="1" dirty="0"/>
              <a:t>engenharia reversa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A8EEC5-7D36-42A5-81E9-0BAA8A66126C}" type="slidenum">
              <a:rPr lang="en-US" smtClean="0"/>
              <a:t>11</a:t>
            </a:fld>
            <a:endParaRPr lang="en-US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2120" y="4816475"/>
            <a:ext cx="1905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2988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pt-BR" dirty="0"/>
              <a:t>MER</a:t>
            </a:r>
          </a:p>
        </p:txBody>
      </p:sp>
      <p:sp>
        <p:nvSpPr>
          <p:cNvPr id="7" name="Espaço Reservado para Conteúdo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spcBef>
                <a:spcPts val="600"/>
              </a:spcBef>
              <a:spcAft>
                <a:spcPts val="1200"/>
              </a:spcAft>
            </a:pPr>
            <a:r>
              <a:rPr lang="pt-BR" sz="2900" b="1" i="1" dirty="0"/>
              <a:t>Modelagem ER </a:t>
            </a:r>
            <a:r>
              <a:rPr lang="pt-BR" sz="2900" i="1" dirty="0"/>
              <a:t>(</a:t>
            </a:r>
            <a:r>
              <a:rPr lang="pt-BR" sz="2900" b="1" i="1" dirty="0">
                <a:solidFill>
                  <a:srgbClr val="FF0000"/>
                </a:solidFill>
              </a:rPr>
              <a:t>E</a:t>
            </a:r>
            <a:r>
              <a:rPr lang="pt-BR" sz="2900" b="1" i="1" dirty="0"/>
              <a:t>ntidade</a:t>
            </a:r>
            <a:r>
              <a:rPr lang="pt-BR" sz="2900" i="1" dirty="0"/>
              <a:t>-</a:t>
            </a:r>
            <a:r>
              <a:rPr lang="pt-BR" sz="2900" b="1" i="1" dirty="0">
                <a:solidFill>
                  <a:srgbClr val="FF0000"/>
                </a:solidFill>
              </a:rPr>
              <a:t>R</a:t>
            </a:r>
            <a:r>
              <a:rPr lang="pt-BR" sz="2900" b="1" i="1" dirty="0"/>
              <a:t>elacionamento</a:t>
            </a:r>
            <a:r>
              <a:rPr lang="pt-BR" sz="2900" i="1" dirty="0"/>
              <a:t>)</a:t>
            </a:r>
          </a:p>
          <a:p>
            <a:pPr lvl="1" algn="just">
              <a:spcBef>
                <a:spcPts val="600"/>
              </a:spcBef>
              <a:spcAft>
                <a:spcPts val="1200"/>
              </a:spcAft>
            </a:pPr>
            <a:r>
              <a:rPr lang="pt-BR" sz="2500" b="1" i="1" dirty="0"/>
              <a:t>Modelo desenvolvido </a:t>
            </a:r>
            <a:r>
              <a:rPr lang="pt-BR" sz="2500" dirty="0"/>
              <a:t>por </a:t>
            </a:r>
            <a:r>
              <a:rPr lang="pt-BR" sz="2500" b="1" i="1" dirty="0"/>
              <a:t>Peter Chen </a:t>
            </a:r>
            <a:r>
              <a:rPr lang="pt-BR" sz="2500" dirty="0"/>
              <a:t>em </a:t>
            </a:r>
            <a:r>
              <a:rPr lang="pt-BR" sz="2500" b="1" i="1" dirty="0"/>
              <a:t>1976</a:t>
            </a:r>
          </a:p>
          <a:p>
            <a:pPr lvl="1" algn="just">
              <a:spcBef>
                <a:spcPts val="600"/>
              </a:spcBef>
              <a:spcAft>
                <a:spcPts val="1200"/>
              </a:spcAft>
            </a:pPr>
            <a:r>
              <a:rPr lang="pt-BR" sz="2500" b="1" i="1" dirty="0"/>
              <a:t>Diversas extensões </a:t>
            </a:r>
            <a:r>
              <a:rPr lang="pt-BR" sz="2500" dirty="0"/>
              <a:t>e </a:t>
            </a:r>
            <a:r>
              <a:rPr lang="pt-BR" sz="2500" b="1" i="1" dirty="0"/>
              <a:t>notações foram definidas </a:t>
            </a:r>
            <a:r>
              <a:rPr lang="pt-BR" sz="2500" dirty="0"/>
              <a:t>com o </a:t>
            </a:r>
            <a:r>
              <a:rPr lang="pt-BR" sz="2500" b="1" i="1" dirty="0"/>
              <a:t>passar </a:t>
            </a:r>
            <a:r>
              <a:rPr lang="pt-BR" sz="2500" dirty="0"/>
              <a:t>do </a:t>
            </a:r>
            <a:r>
              <a:rPr lang="pt-BR" sz="2500" b="1" i="1" dirty="0"/>
              <a:t>tempo</a:t>
            </a:r>
          </a:p>
          <a:p>
            <a:pPr lvl="1" algn="just">
              <a:spcBef>
                <a:spcPts val="600"/>
              </a:spcBef>
              <a:spcAft>
                <a:spcPts val="1200"/>
              </a:spcAft>
            </a:pPr>
            <a:r>
              <a:rPr lang="pt-BR" sz="2500" b="1" i="1" dirty="0"/>
              <a:t>Padrão </a:t>
            </a:r>
            <a:r>
              <a:rPr lang="pt-BR" sz="2500" dirty="0"/>
              <a:t>para </a:t>
            </a:r>
            <a:r>
              <a:rPr lang="pt-BR" sz="2500" b="1" i="1" dirty="0"/>
              <a:t>Modelagem Conceitual </a:t>
            </a:r>
            <a:r>
              <a:rPr lang="pt-BR" sz="2500" dirty="0"/>
              <a:t>de </a:t>
            </a:r>
            <a:r>
              <a:rPr lang="pt-BR" sz="2500" b="1" i="1" dirty="0"/>
              <a:t>BD:</a:t>
            </a:r>
          </a:p>
          <a:p>
            <a:pPr lvl="2" algn="just">
              <a:spcBef>
                <a:spcPts val="600"/>
              </a:spcBef>
              <a:spcAft>
                <a:spcPts val="1200"/>
              </a:spcAft>
            </a:pPr>
            <a:r>
              <a:rPr lang="pt-BR" b="1" i="1" dirty="0"/>
              <a:t>Modelagem simples </a:t>
            </a:r>
            <a:r>
              <a:rPr lang="pt-BR" i="1" dirty="0"/>
              <a:t>(</a:t>
            </a:r>
            <a:r>
              <a:rPr lang="pt-BR" i="1" dirty="0">
                <a:solidFill>
                  <a:srgbClr val="FF0000"/>
                </a:solidFill>
              </a:rPr>
              <a:t>poucos conceitos</a:t>
            </a:r>
            <a:r>
              <a:rPr lang="pt-BR" i="1" dirty="0"/>
              <a:t>)</a:t>
            </a:r>
          </a:p>
          <a:p>
            <a:pPr lvl="2" algn="just">
              <a:spcBef>
                <a:spcPts val="600"/>
              </a:spcBef>
              <a:spcAft>
                <a:spcPts val="1200"/>
              </a:spcAft>
            </a:pPr>
            <a:r>
              <a:rPr lang="pt-BR" b="1" i="1" dirty="0"/>
              <a:t>Representação gráfica </a:t>
            </a:r>
            <a:r>
              <a:rPr lang="pt-BR" i="1" dirty="0"/>
              <a:t>(</a:t>
            </a:r>
            <a:r>
              <a:rPr lang="pt-BR" i="1" dirty="0">
                <a:solidFill>
                  <a:srgbClr val="FF0000"/>
                </a:solidFill>
              </a:rPr>
              <a:t>fácil compreensão</a:t>
            </a:r>
            <a:r>
              <a:rPr lang="pt-BR" i="1" dirty="0"/>
              <a:t>)</a:t>
            </a:r>
          </a:p>
          <a:p>
            <a:pPr lvl="1" algn="just">
              <a:spcBef>
                <a:spcPts val="600"/>
              </a:spcBef>
              <a:spcAft>
                <a:spcPts val="1200"/>
              </a:spcAft>
            </a:pPr>
            <a:r>
              <a:rPr lang="pt-BR" sz="2500" b="1" i="1" dirty="0"/>
              <a:t>Um esquema conceitual </a:t>
            </a:r>
            <a:r>
              <a:rPr lang="pt-BR" sz="2500" dirty="0"/>
              <a:t>de </a:t>
            </a:r>
            <a:r>
              <a:rPr lang="pt-BR" sz="2500" b="1" i="1" dirty="0"/>
              <a:t>dados </a:t>
            </a:r>
            <a:r>
              <a:rPr lang="pt-BR" sz="2500" dirty="0"/>
              <a:t>é também </a:t>
            </a:r>
            <a:r>
              <a:rPr lang="pt-BR" sz="2500" b="1" i="1" dirty="0"/>
              <a:t>chamado </a:t>
            </a:r>
            <a:r>
              <a:rPr lang="pt-BR" sz="2500" dirty="0"/>
              <a:t>de </a:t>
            </a:r>
            <a:r>
              <a:rPr lang="pt-BR" sz="2500" b="1" i="1" dirty="0"/>
              <a:t>Esquema ER </a:t>
            </a:r>
            <a:r>
              <a:rPr lang="pt-BR" sz="2500" dirty="0"/>
              <a:t>ou </a:t>
            </a:r>
            <a:r>
              <a:rPr lang="pt-BR" sz="2500" b="1" i="1" dirty="0"/>
              <a:t>Diagrama ER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A8EEC5-7D36-42A5-81E9-0BAA8A66126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6292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pt-BR" dirty="0"/>
              <a:t>Conceitos do Modelo ER</a:t>
            </a:r>
          </a:p>
        </p:txBody>
      </p:sp>
      <p:sp>
        <p:nvSpPr>
          <p:cNvPr id="7" name="Espaço Reservado para Conteúdo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spcBef>
                <a:spcPts val="600"/>
              </a:spcBef>
              <a:spcAft>
                <a:spcPts val="1200"/>
              </a:spcAft>
            </a:pPr>
            <a:r>
              <a:rPr lang="pt-BR" sz="2900" b="1" i="1" dirty="0"/>
              <a:t>Entidade:</a:t>
            </a:r>
          </a:p>
          <a:p>
            <a:pPr lvl="1" algn="just">
              <a:spcBef>
                <a:spcPts val="600"/>
              </a:spcBef>
              <a:spcAft>
                <a:spcPts val="1200"/>
              </a:spcAft>
            </a:pPr>
            <a:r>
              <a:rPr lang="pt-BR" sz="2500" b="1" i="1" dirty="0"/>
              <a:t>Abstração </a:t>
            </a:r>
            <a:r>
              <a:rPr lang="pt-BR" sz="2500" dirty="0"/>
              <a:t>de </a:t>
            </a:r>
            <a:r>
              <a:rPr lang="pt-BR" sz="2500" b="1" i="1" dirty="0"/>
              <a:t>um fato </a:t>
            </a:r>
            <a:r>
              <a:rPr lang="pt-BR" sz="2500" dirty="0"/>
              <a:t>do </a:t>
            </a:r>
            <a:r>
              <a:rPr lang="pt-BR" sz="2500" b="1" i="1" dirty="0"/>
              <a:t>mundo real </a:t>
            </a:r>
            <a:r>
              <a:rPr lang="pt-BR" sz="2500" dirty="0"/>
              <a:t>para o qual se </a:t>
            </a:r>
            <a:r>
              <a:rPr lang="pt-BR" sz="2500" b="1" i="1" dirty="0"/>
              <a:t>deseja manter </a:t>
            </a:r>
            <a:r>
              <a:rPr lang="pt-BR" sz="2500" dirty="0"/>
              <a:t>seus </a:t>
            </a:r>
            <a:r>
              <a:rPr lang="pt-BR" sz="2500" b="1" i="1" dirty="0"/>
              <a:t>dados </a:t>
            </a:r>
            <a:r>
              <a:rPr lang="pt-BR" sz="2500" dirty="0"/>
              <a:t>no </a:t>
            </a:r>
            <a:r>
              <a:rPr lang="pt-BR" sz="2500" b="1" i="1" dirty="0"/>
              <a:t>BD</a:t>
            </a:r>
          </a:p>
          <a:p>
            <a:pPr lvl="1" algn="just">
              <a:spcBef>
                <a:spcPts val="600"/>
              </a:spcBef>
              <a:spcAft>
                <a:spcPts val="1200"/>
              </a:spcAft>
            </a:pPr>
            <a:r>
              <a:rPr lang="pt-BR" sz="2500" b="1" i="1" u="sng" dirty="0"/>
              <a:t>Simbologia</a:t>
            </a:r>
            <a:r>
              <a:rPr lang="pt-BR" sz="2500" b="1" i="1" dirty="0"/>
              <a:t>:</a:t>
            </a:r>
            <a:r>
              <a:rPr lang="pt-BR" sz="2500" dirty="0"/>
              <a:t> </a:t>
            </a:r>
            <a:r>
              <a:rPr lang="pt-BR" sz="2500" b="1" i="1" dirty="0"/>
              <a:t>retângulo nomeado</a:t>
            </a:r>
          </a:p>
          <a:p>
            <a:pPr lvl="2" algn="just">
              <a:spcBef>
                <a:spcPts val="600"/>
              </a:spcBef>
              <a:spcAft>
                <a:spcPts val="1200"/>
              </a:spcAft>
            </a:pPr>
            <a:r>
              <a:rPr lang="pt-BR" b="1" i="1" dirty="0"/>
              <a:t>denota </a:t>
            </a:r>
            <a:r>
              <a:rPr lang="pt-BR" dirty="0"/>
              <a:t>um </a:t>
            </a:r>
            <a:r>
              <a:rPr lang="pt-BR" b="1" i="1" dirty="0"/>
              <a:t>conjunto </a:t>
            </a:r>
            <a:r>
              <a:rPr lang="pt-BR" dirty="0"/>
              <a:t>de </a:t>
            </a:r>
            <a:r>
              <a:rPr lang="pt-BR" b="1" i="1" dirty="0"/>
              <a:t>ocorrências </a:t>
            </a:r>
            <a:r>
              <a:rPr lang="pt-BR" dirty="0"/>
              <a:t>do </a:t>
            </a:r>
            <a:r>
              <a:rPr lang="pt-BR" b="1" i="1" dirty="0"/>
              <a:t>fato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A8EEC5-7D36-42A5-81E9-0BAA8A66126C}" type="slidenum">
              <a:rPr lang="en-US" smtClean="0"/>
              <a:t>13</a:t>
            </a:fld>
            <a:endParaRPr lang="en-US"/>
          </a:p>
        </p:txBody>
      </p:sp>
      <p:sp>
        <p:nvSpPr>
          <p:cNvPr id="5" name="Retângulo 4"/>
          <p:cNvSpPr/>
          <p:nvPr/>
        </p:nvSpPr>
        <p:spPr>
          <a:xfrm>
            <a:off x="1259632" y="4581128"/>
            <a:ext cx="2592288" cy="864096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dirty="0">
                <a:solidFill>
                  <a:srgbClr val="0070C0"/>
                </a:solidFill>
              </a:rPr>
              <a:t>Empregados</a:t>
            </a:r>
          </a:p>
        </p:txBody>
      </p:sp>
      <p:sp>
        <p:nvSpPr>
          <p:cNvPr id="8" name="Retângulo: Cantos Arredondados 7"/>
          <p:cNvSpPr/>
          <p:nvPr/>
        </p:nvSpPr>
        <p:spPr>
          <a:xfrm>
            <a:off x="4906449" y="4365104"/>
            <a:ext cx="3274828" cy="1270152"/>
          </a:xfrm>
          <a:prstGeom prst="round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aixaDeTexto 8"/>
          <p:cNvSpPr txBox="1"/>
          <p:nvPr/>
        </p:nvSpPr>
        <p:spPr>
          <a:xfrm>
            <a:off x="1403648" y="5805264"/>
            <a:ext cx="2347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(representação gráfica)</a:t>
            </a:r>
          </a:p>
        </p:txBody>
      </p:sp>
      <p:sp>
        <p:nvSpPr>
          <p:cNvPr id="10" name="CaixaDeTexto 9"/>
          <p:cNvSpPr txBox="1"/>
          <p:nvPr/>
        </p:nvSpPr>
        <p:spPr>
          <a:xfrm>
            <a:off x="5838668" y="5772287"/>
            <a:ext cx="15945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(interpretação)</a:t>
            </a:r>
          </a:p>
        </p:txBody>
      </p:sp>
      <p:sp>
        <p:nvSpPr>
          <p:cNvPr id="11" name="Elipse 10"/>
          <p:cNvSpPr/>
          <p:nvPr/>
        </p:nvSpPr>
        <p:spPr>
          <a:xfrm>
            <a:off x="5107955" y="4778309"/>
            <a:ext cx="83856" cy="83856"/>
          </a:xfrm>
          <a:prstGeom prst="ellipse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CaixaDeTexto 11"/>
          <p:cNvSpPr txBox="1"/>
          <p:nvPr/>
        </p:nvSpPr>
        <p:spPr>
          <a:xfrm>
            <a:off x="5159912" y="4612486"/>
            <a:ext cx="457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e1</a:t>
            </a:r>
            <a:endParaRPr lang="pt-BR" dirty="0">
              <a:solidFill>
                <a:srgbClr val="0070C0"/>
              </a:solidFill>
            </a:endParaRPr>
          </a:p>
        </p:txBody>
      </p:sp>
      <p:sp>
        <p:nvSpPr>
          <p:cNvPr id="14" name="CaixaDeTexto 13"/>
          <p:cNvSpPr txBox="1"/>
          <p:nvPr/>
        </p:nvSpPr>
        <p:spPr>
          <a:xfrm>
            <a:off x="5375936" y="5100257"/>
            <a:ext cx="457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e2</a:t>
            </a:r>
            <a:endParaRPr lang="pt-BR" dirty="0">
              <a:solidFill>
                <a:srgbClr val="0070C0"/>
              </a:solidFill>
            </a:endParaRPr>
          </a:p>
        </p:txBody>
      </p:sp>
      <p:sp>
        <p:nvSpPr>
          <p:cNvPr id="15" name="Elipse 14"/>
          <p:cNvSpPr/>
          <p:nvPr/>
        </p:nvSpPr>
        <p:spPr>
          <a:xfrm>
            <a:off x="5321556" y="5258002"/>
            <a:ext cx="83856" cy="83856"/>
          </a:xfrm>
          <a:prstGeom prst="ellipse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Elipse 15"/>
          <p:cNvSpPr/>
          <p:nvPr/>
        </p:nvSpPr>
        <p:spPr>
          <a:xfrm>
            <a:off x="5868144" y="4530927"/>
            <a:ext cx="83856" cy="83856"/>
          </a:xfrm>
          <a:prstGeom prst="ellipse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CaixaDeTexto 16"/>
          <p:cNvSpPr txBox="1"/>
          <p:nvPr/>
        </p:nvSpPr>
        <p:spPr>
          <a:xfrm>
            <a:off x="5920101" y="4365104"/>
            <a:ext cx="457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e3</a:t>
            </a:r>
            <a:endParaRPr lang="pt-BR" dirty="0">
              <a:solidFill>
                <a:srgbClr val="0070C0"/>
              </a:solidFill>
            </a:endParaRPr>
          </a:p>
        </p:txBody>
      </p:sp>
      <p:sp>
        <p:nvSpPr>
          <p:cNvPr id="18" name="Elipse 17"/>
          <p:cNvSpPr/>
          <p:nvPr/>
        </p:nvSpPr>
        <p:spPr>
          <a:xfrm>
            <a:off x="5804346" y="5016401"/>
            <a:ext cx="83856" cy="83856"/>
          </a:xfrm>
          <a:prstGeom prst="ellipse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CaixaDeTexto 18"/>
          <p:cNvSpPr txBox="1"/>
          <p:nvPr/>
        </p:nvSpPr>
        <p:spPr>
          <a:xfrm>
            <a:off x="5856303" y="4850578"/>
            <a:ext cx="457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e4</a:t>
            </a:r>
            <a:endParaRPr lang="pt-BR" dirty="0">
              <a:solidFill>
                <a:srgbClr val="0070C0"/>
              </a:solidFill>
            </a:endParaRPr>
          </a:p>
        </p:txBody>
      </p:sp>
      <p:sp>
        <p:nvSpPr>
          <p:cNvPr id="20" name="Elipse 19"/>
          <p:cNvSpPr/>
          <p:nvPr/>
        </p:nvSpPr>
        <p:spPr>
          <a:xfrm>
            <a:off x="6788066" y="4715052"/>
            <a:ext cx="83856" cy="83856"/>
          </a:xfrm>
          <a:prstGeom prst="ellipse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CaixaDeTexto 20"/>
          <p:cNvSpPr txBox="1"/>
          <p:nvPr/>
        </p:nvSpPr>
        <p:spPr>
          <a:xfrm>
            <a:off x="6840023" y="4549229"/>
            <a:ext cx="457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e6</a:t>
            </a:r>
            <a:endParaRPr lang="pt-BR" dirty="0">
              <a:solidFill>
                <a:srgbClr val="0070C0"/>
              </a:solidFill>
            </a:endParaRPr>
          </a:p>
        </p:txBody>
      </p:sp>
      <p:sp>
        <p:nvSpPr>
          <p:cNvPr id="22" name="Elipse 21"/>
          <p:cNvSpPr/>
          <p:nvPr/>
        </p:nvSpPr>
        <p:spPr>
          <a:xfrm>
            <a:off x="6516216" y="5251007"/>
            <a:ext cx="83856" cy="83856"/>
          </a:xfrm>
          <a:prstGeom prst="ellipse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CaixaDeTexto 22"/>
          <p:cNvSpPr txBox="1"/>
          <p:nvPr/>
        </p:nvSpPr>
        <p:spPr>
          <a:xfrm>
            <a:off x="6568173" y="5085184"/>
            <a:ext cx="457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e5</a:t>
            </a:r>
            <a:endParaRPr lang="pt-BR" dirty="0">
              <a:solidFill>
                <a:srgbClr val="0070C0"/>
              </a:solidFill>
            </a:endParaRPr>
          </a:p>
        </p:txBody>
      </p:sp>
      <p:sp>
        <p:nvSpPr>
          <p:cNvPr id="24" name="Elipse 23"/>
          <p:cNvSpPr/>
          <p:nvPr/>
        </p:nvSpPr>
        <p:spPr>
          <a:xfrm>
            <a:off x="7230501" y="5313723"/>
            <a:ext cx="83856" cy="83856"/>
          </a:xfrm>
          <a:prstGeom prst="ellipse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CaixaDeTexto 24"/>
          <p:cNvSpPr txBox="1"/>
          <p:nvPr/>
        </p:nvSpPr>
        <p:spPr>
          <a:xfrm>
            <a:off x="7282458" y="5147900"/>
            <a:ext cx="457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e7</a:t>
            </a:r>
            <a:endParaRPr lang="pt-BR" dirty="0">
              <a:solidFill>
                <a:srgbClr val="0070C0"/>
              </a:solidFill>
            </a:endParaRPr>
          </a:p>
        </p:txBody>
      </p:sp>
      <p:sp>
        <p:nvSpPr>
          <p:cNvPr id="26" name="Elipse 25"/>
          <p:cNvSpPr/>
          <p:nvPr/>
        </p:nvSpPr>
        <p:spPr>
          <a:xfrm>
            <a:off x="7662549" y="4881675"/>
            <a:ext cx="83856" cy="83856"/>
          </a:xfrm>
          <a:prstGeom prst="ellipse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CaixaDeTexto 26"/>
          <p:cNvSpPr txBox="1"/>
          <p:nvPr/>
        </p:nvSpPr>
        <p:spPr>
          <a:xfrm>
            <a:off x="7714506" y="4715852"/>
            <a:ext cx="457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e8</a:t>
            </a:r>
            <a:endParaRPr lang="pt-BR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05286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Conector reto 11"/>
          <p:cNvCxnSpPr>
            <a:stCxn id="8" idx="3"/>
            <a:endCxn id="10" idx="1"/>
          </p:cNvCxnSpPr>
          <p:nvPr/>
        </p:nvCxnSpPr>
        <p:spPr>
          <a:xfrm>
            <a:off x="2980184" y="4951896"/>
            <a:ext cx="2895600" cy="0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ítu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pt-BR" dirty="0"/>
              <a:t>Conceitos do Modelo ER</a:t>
            </a:r>
          </a:p>
        </p:txBody>
      </p:sp>
      <p:sp>
        <p:nvSpPr>
          <p:cNvPr id="7" name="Espaço Reservado para Conteúdo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spcBef>
                <a:spcPts val="600"/>
              </a:spcBef>
              <a:spcAft>
                <a:spcPts val="1200"/>
              </a:spcAft>
            </a:pPr>
            <a:r>
              <a:rPr lang="pt-BR" sz="2900" b="1" i="1" dirty="0"/>
              <a:t>Relacionamento:</a:t>
            </a:r>
          </a:p>
          <a:p>
            <a:pPr lvl="1" algn="just">
              <a:spcBef>
                <a:spcPts val="600"/>
              </a:spcBef>
              <a:spcAft>
                <a:spcPts val="1200"/>
              </a:spcAft>
            </a:pPr>
            <a:r>
              <a:rPr lang="pt-BR" sz="2500" b="1" i="1" dirty="0"/>
              <a:t>Abstração </a:t>
            </a:r>
            <a:r>
              <a:rPr lang="pt-BR" sz="2500" dirty="0"/>
              <a:t>entre uma associação entre (ocorrências de) entidades</a:t>
            </a:r>
            <a:endParaRPr lang="pt-BR" sz="2500" b="1" i="1" dirty="0"/>
          </a:p>
          <a:p>
            <a:pPr lvl="1" algn="just">
              <a:spcBef>
                <a:spcPts val="600"/>
              </a:spcBef>
              <a:spcAft>
                <a:spcPts val="1200"/>
              </a:spcAft>
            </a:pPr>
            <a:r>
              <a:rPr lang="pt-BR" sz="2500" b="1" i="1" u="sng" dirty="0"/>
              <a:t>Simbologia</a:t>
            </a:r>
            <a:r>
              <a:rPr lang="pt-BR" sz="2500" b="1" i="1" dirty="0"/>
              <a:t>:</a:t>
            </a:r>
            <a:r>
              <a:rPr lang="pt-BR" sz="2500" dirty="0"/>
              <a:t> </a:t>
            </a:r>
            <a:r>
              <a:rPr lang="pt-BR" sz="2500" b="1" i="1" dirty="0"/>
              <a:t>losango nomeado</a:t>
            </a:r>
          </a:p>
          <a:p>
            <a:pPr lvl="2" algn="just">
              <a:spcBef>
                <a:spcPts val="600"/>
              </a:spcBef>
              <a:spcAft>
                <a:spcPts val="1200"/>
              </a:spcAft>
            </a:pPr>
            <a:r>
              <a:rPr lang="pt-BR" b="1" i="1" dirty="0"/>
              <a:t>denota </a:t>
            </a:r>
            <a:r>
              <a:rPr lang="pt-BR" dirty="0"/>
              <a:t>um </a:t>
            </a:r>
            <a:r>
              <a:rPr lang="pt-BR" b="1" i="1" dirty="0"/>
              <a:t>conjunto </a:t>
            </a:r>
            <a:r>
              <a:rPr lang="pt-BR" dirty="0"/>
              <a:t>de </a:t>
            </a:r>
            <a:r>
              <a:rPr lang="pt-BR" b="1" i="1" dirty="0"/>
              <a:t>ocorrências </a:t>
            </a:r>
            <a:r>
              <a:rPr lang="pt-BR" dirty="0"/>
              <a:t>dos </a:t>
            </a:r>
            <a:r>
              <a:rPr lang="pt-BR" b="1" i="1" dirty="0"/>
              <a:t>relacionamentos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A8EEC5-7D36-42A5-81E9-0BAA8A66126C}" type="slidenum">
              <a:rPr lang="en-US" smtClean="0"/>
              <a:t>14</a:t>
            </a:fld>
            <a:endParaRPr lang="en-US"/>
          </a:p>
        </p:txBody>
      </p:sp>
      <p:sp>
        <p:nvSpPr>
          <p:cNvPr id="8" name="Retângulo 7"/>
          <p:cNvSpPr/>
          <p:nvPr/>
        </p:nvSpPr>
        <p:spPr>
          <a:xfrm>
            <a:off x="755576" y="4581128"/>
            <a:ext cx="2224608" cy="741536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500" dirty="0">
                <a:solidFill>
                  <a:srgbClr val="0070C0"/>
                </a:solidFill>
              </a:rPr>
              <a:t>Empregados</a:t>
            </a:r>
          </a:p>
        </p:txBody>
      </p:sp>
      <p:sp>
        <p:nvSpPr>
          <p:cNvPr id="9" name="CaixaDeTexto 8"/>
          <p:cNvSpPr txBox="1"/>
          <p:nvPr/>
        </p:nvSpPr>
        <p:spPr>
          <a:xfrm>
            <a:off x="3275856" y="6016188"/>
            <a:ext cx="2347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(representação gráfica)</a:t>
            </a:r>
          </a:p>
        </p:txBody>
      </p:sp>
      <p:sp>
        <p:nvSpPr>
          <p:cNvPr id="10" name="Retângulo 9"/>
          <p:cNvSpPr/>
          <p:nvPr/>
        </p:nvSpPr>
        <p:spPr>
          <a:xfrm>
            <a:off x="5875784" y="4581128"/>
            <a:ext cx="2224608" cy="741536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500" dirty="0">
                <a:solidFill>
                  <a:srgbClr val="0070C0"/>
                </a:solidFill>
              </a:rPr>
              <a:t>Departamentos</a:t>
            </a:r>
          </a:p>
        </p:txBody>
      </p:sp>
      <p:sp>
        <p:nvSpPr>
          <p:cNvPr id="5" name="Losango 4"/>
          <p:cNvSpPr/>
          <p:nvPr/>
        </p:nvSpPr>
        <p:spPr>
          <a:xfrm>
            <a:off x="3506738" y="4269854"/>
            <a:ext cx="1802244" cy="1373138"/>
          </a:xfrm>
          <a:prstGeom prst="diamond">
            <a:avLst/>
          </a:prstGeom>
          <a:solidFill>
            <a:schemeClr val="bg1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rgbClr val="0070C0"/>
                </a:solidFill>
              </a:rPr>
              <a:t>lotação</a:t>
            </a:r>
            <a:endParaRPr lang="pt-BR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71902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pt-BR" dirty="0"/>
              <a:t>Conceitos do Modelo ER</a:t>
            </a:r>
          </a:p>
        </p:txBody>
      </p:sp>
      <p:sp>
        <p:nvSpPr>
          <p:cNvPr id="7" name="Espaço Reservado para Conteúdo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spcBef>
                <a:spcPts val="600"/>
              </a:spcBef>
              <a:spcAft>
                <a:spcPts val="1200"/>
              </a:spcAft>
            </a:pPr>
            <a:r>
              <a:rPr lang="pt-BR" sz="2900" b="1" i="1" dirty="0"/>
              <a:t>Interpretação: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A8EEC5-7D36-42A5-81E9-0BAA8A66126C}" type="slidenum">
              <a:rPr lang="en-US" smtClean="0"/>
              <a:t>15</a:t>
            </a:fld>
            <a:endParaRPr lang="en-US"/>
          </a:p>
        </p:txBody>
      </p:sp>
      <p:sp>
        <p:nvSpPr>
          <p:cNvPr id="11" name="Retângulo: Cantos Arredondados 10"/>
          <p:cNvSpPr/>
          <p:nvPr/>
        </p:nvSpPr>
        <p:spPr>
          <a:xfrm>
            <a:off x="2737332" y="2183275"/>
            <a:ext cx="3274828" cy="1270152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Elipse 12"/>
          <p:cNvSpPr/>
          <p:nvPr/>
        </p:nvSpPr>
        <p:spPr>
          <a:xfrm>
            <a:off x="2938838" y="2596480"/>
            <a:ext cx="83856" cy="83856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CaixaDeTexto 13"/>
          <p:cNvSpPr txBox="1"/>
          <p:nvPr/>
        </p:nvSpPr>
        <p:spPr>
          <a:xfrm>
            <a:off x="2990795" y="2430657"/>
            <a:ext cx="457894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ysClr val="windowText" lastClr="000000"/>
                </a:solidFill>
              </a:rPr>
              <a:t>e1</a:t>
            </a:r>
            <a:endParaRPr lang="pt-BR" dirty="0">
              <a:solidFill>
                <a:sysClr val="windowText" lastClr="000000"/>
              </a:solidFill>
            </a:endParaRPr>
          </a:p>
        </p:txBody>
      </p:sp>
      <p:sp>
        <p:nvSpPr>
          <p:cNvPr id="15" name="CaixaDeTexto 14"/>
          <p:cNvSpPr txBox="1"/>
          <p:nvPr/>
        </p:nvSpPr>
        <p:spPr>
          <a:xfrm>
            <a:off x="3206819" y="2918428"/>
            <a:ext cx="457894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ysClr val="windowText" lastClr="000000"/>
                </a:solidFill>
              </a:rPr>
              <a:t>e2</a:t>
            </a:r>
            <a:endParaRPr lang="pt-BR" dirty="0">
              <a:solidFill>
                <a:sysClr val="windowText" lastClr="000000"/>
              </a:solidFill>
            </a:endParaRPr>
          </a:p>
        </p:txBody>
      </p:sp>
      <p:sp>
        <p:nvSpPr>
          <p:cNvPr id="16" name="Elipse 15"/>
          <p:cNvSpPr/>
          <p:nvPr/>
        </p:nvSpPr>
        <p:spPr>
          <a:xfrm>
            <a:off x="3152439" y="3076173"/>
            <a:ext cx="83856" cy="83856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Elipse 16"/>
          <p:cNvSpPr/>
          <p:nvPr/>
        </p:nvSpPr>
        <p:spPr>
          <a:xfrm>
            <a:off x="3699027" y="2349098"/>
            <a:ext cx="83856" cy="83856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CaixaDeTexto 17"/>
          <p:cNvSpPr txBox="1"/>
          <p:nvPr/>
        </p:nvSpPr>
        <p:spPr>
          <a:xfrm>
            <a:off x="3750984" y="2183275"/>
            <a:ext cx="457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ysClr val="windowText" lastClr="000000"/>
                </a:solidFill>
              </a:rPr>
              <a:t>e3</a:t>
            </a:r>
            <a:endParaRPr lang="pt-BR" dirty="0">
              <a:solidFill>
                <a:sysClr val="windowText" lastClr="000000"/>
              </a:solidFill>
            </a:endParaRPr>
          </a:p>
        </p:txBody>
      </p:sp>
      <p:sp>
        <p:nvSpPr>
          <p:cNvPr id="19" name="Elipse 18"/>
          <p:cNvSpPr/>
          <p:nvPr/>
        </p:nvSpPr>
        <p:spPr>
          <a:xfrm>
            <a:off x="3635229" y="2834572"/>
            <a:ext cx="83856" cy="83856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CaixaDeTexto 19"/>
          <p:cNvSpPr txBox="1"/>
          <p:nvPr/>
        </p:nvSpPr>
        <p:spPr>
          <a:xfrm>
            <a:off x="3687186" y="2668749"/>
            <a:ext cx="457894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ysClr val="windowText" lastClr="000000"/>
                </a:solidFill>
              </a:rPr>
              <a:t>e4</a:t>
            </a:r>
            <a:endParaRPr lang="pt-BR" dirty="0">
              <a:solidFill>
                <a:sysClr val="windowText" lastClr="000000"/>
              </a:solidFill>
            </a:endParaRPr>
          </a:p>
        </p:txBody>
      </p:sp>
      <p:sp>
        <p:nvSpPr>
          <p:cNvPr id="21" name="Elipse 20"/>
          <p:cNvSpPr/>
          <p:nvPr/>
        </p:nvSpPr>
        <p:spPr>
          <a:xfrm>
            <a:off x="4618949" y="2533223"/>
            <a:ext cx="83856" cy="83856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CaixaDeTexto 21"/>
          <p:cNvSpPr txBox="1"/>
          <p:nvPr/>
        </p:nvSpPr>
        <p:spPr>
          <a:xfrm>
            <a:off x="4670906" y="2367400"/>
            <a:ext cx="457894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ysClr val="windowText" lastClr="000000"/>
                </a:solidFill>
              </a:rPr>
              <a:t>e6</a:t>
            </a:r>
            <a:endParaRPr lang="pt-BR" dirty="0">
              <a:solidFill>
                <a:sysClr val="windowText" lastClr="000000"/>
              </a:solidFill>
            </a:endParaRPr>
          </a:p>
        </p:txBody>
      </p:sp>
      <p:sp>
        <p:nvSpPr>
          <p:cNvPr id="23" name="Elipse 22"/>
          <p:cNvSpPr/>
          <p:nvPr/>
        </p:nvSpPr>
        <p:spPr>
          <a:xfrm>
            <a:off x="4347099" y="3069178"/>
            <a:ext cx="83856" cy="83856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CaixaDeTexto 23"/>
          <p:cNvSpPr txBox="1"/>
          <p:nvPr/>
        </p:nvSpPr>
        <p:spPr>
          <a:xfrm>
            <a:off x="4399056" y="2903355"/>
            <a:ext cx="457894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ysClr val="windowText" lastClr="000000"/>
                </a:solidFill>
              </a:rPr>
              <a:t>e5</a:t>
            </a:r>
            <a:endParaRPr lang="pt-BR" dirty="0">
              <a:solidFill>
                <a:sysClr val="windowText" lastClr="000000"/>
              </a:solidFill>
            </a:endParaRPr>
          </a:p>
        </p:txBody>
      </p:sp>
      <p:sp>
        <p:nvSpPr>
          <p:cNvPr id="25" name="Elipse 24"/>
          <p:cNvSpPr/>
          <p:nvPr/>
        </p:nvSpPr>
        <p:spPr>
          <a:xfrm>
            <a:off x="5061384" y="3131894"/>
            <a:ext cx="83856" cy="83856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CaixaDeTexto 25"/>
          <p:cNvSpPr txBox="1"/>
          <p:nvPr/>
        </p:nvSpPr>
        <p:spPr>
          <a:xfrm>
            <a:off x="5113341" y="2966071"/>
            <a:ext cx="457894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ysClr val="windowText" lastClr="000000"/>
                </a:solidFill>
              </a:rPr>
              <a:t>e7</a:t>
            </a:r>
            <a:endParaRPr lang="pt-BR" dirty="0">
              <a:solidFill>
                <a:sysClr val="windowText" lastClr="000000"/>
              </a:solidFill>
            </a:endParaRPr>
          </a:p>
        </p:txBody>
      </p:sp>
      <p:sp>
        <p:nvSpPr>
          <p:cNvPr id="27" name="Elipse 26"/>
          <p:cNvSpPr/>
          <p:nvPr/>
        </p:nvSpPr>
        <p:spPr>
          <a:xfrm>
            <a:off x="5586088" y="2699846"/>
            <a:ext cx="83856" cy="83856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CaixaDeTexto 27"/>
          <p:cNvSpPr txBox="1"/>
          <p:nvPr/>
        </p:nvSpPr>
        <p:spPr>
          <a:xfrm>
            <a:off x="5638045" y="2534023"/>
            <a:ext cx="457894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ysClr val="windowText" lastClr="000000"/>
                </a:solidFill>
              </a:rPr>
              <a:t>e8</a:t>
            </a:r>
            <a:endParaRPr lang="pt-BR" dirty="0">
              <a:solidFill>
                <a:sysClr val="windowText" lastClr="000000"/>
              </a:solidFill>
            </a:endParaRPr>
          </a:p>
        </p:txBody>
      </p:sp>
      <p:sp>
        <p:nvSpPr>
          <p:cNvPr id="29" name="Retângulo: Cantos Arredondados 28"/>
          <p:cNvSpPr/>
          <p:nvPr/>
        </p:nvSpPr>
        <p:spPr>
          <a:xfrm>
            <a:off x="2737332" y="5025475"/>
            <a:ext cx="3274828" cy="851797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Elipse 29"/>
          <p:cNvSpPr/>
          <p:nvPr/>
        </p:nvSpPr>
        <p:spPr>
          <a:xfrm>
            <a:off x="2938838" y="5438680"/>
            <a:ext cx="83856" cy="83856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CaixaDeTexto 30"/>
          <p:cNvSpPr txBox="1"/>
          <p:nvPr/>
        </p:nvSpPr>
        <p:spPr>
          <a:xfrm>
            <a:off x="2990795" y="5272857"/>
            <a:ext cx="457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ysClr val="windowText" lastClr="000000"/>
                </a:solidFill>
              </a:rPr>
              <a:t>d1</a:t>
            </a:r>
            <a:endParaRPr lang="pt-BR" dirty="0">
              <a:solidFill>
                <a:sysClr val="windowText" lastClr="000000"/>
              </a:solidFill>
            </a:endParaRPr>
          </a:p>
        </p:txBody>
      </p:sp>
      <p:sp>
        <p:nvSpPr>
          <p:cNvPr id="34" name="Elipse 33"/>
          <p:cNvSpPr/>
          <p:nvPr/>
        </p:nvSpPr>
        <p:spPr>
          <a:xfrm>
            <a:off x="3918133" y="5436150"/>
            <a:ext cx="83856" cy="83856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" name="CaixaDeTexto 34"/>
          <p:cNvSpPr txBox="1"/>
          <p:nvPr/>
        </p:nvSpPr>
        <p:spPr>
          <a:xfrm>
            <a:off x="3970090" y="5270327"/>
            <a:ext cx="457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ysClr val="windowText" lastClr="000000"/>
                </a:solidFill>
              </a:rPr>
              <a:t>d2</a:t>
            </a:r>
            <a:endParaRPr lang="pt-BR" dirty="0">
              <a:solidFill>
                <a:sysClr val="windowText" lastClr="000000"/>
              </a:solidFill>
            </a:endParaRPr>
          </a:p>
        </p:txBody>
      </p:sp>
      <p:sp>
        <p:nvSpPr>
          <p:cNvPr id="44" name="Elipse 43"/>
          <p:cNvSpPr/>
          <p:nvPr/>
        </p:nvSpPr>
        <p:spPr>
          <a:xfrm>
            <a:off x="5076056" y="5445442"/>
            <a:ext cx="83856" cy="83856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5" name="CaixaDeTexto 44"/>
          <p:cNvSpPr txBox="1"/>
          <p:nvPr/>
        </p:nvSpPr>
        <p:spPr>
          <a:xfrm>
            <a:off x="5128013" y="5279619"/>
            <a:ext cx="457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ysClr val="windowText" lastClr="000000"/>
                </a:solidFill>
              </a:rPr>
              <a:t>d3</a:t>
            </a:r>
            <a:endParaRPr lang="pt-BR" dirty="0">
              <a:solidFill>
                <a:sysClr val="windowText" lastClr="000000"/>
              </a:solidFill>
            </a:endParaRPr>
          </a:p>
        </p:txBody>
      </p:sp>
      <p:sp>
        <p:nvSpPr>
          <p:cNvPr id="46" name="Retângulo: Cantos Arredondados 45"/>
          <p:cNvSpPr/>
          <p:nvPr/>
        </p:nvSpPr>
        <p:spPr>
          <a:xfrm>
            <a:off x="2737332" y="3983794"/>
            <a:ext cx="3274828" cy="647753"/>
          </a:xfrm>
          <a:prstGeom prst="round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7" name="Elipse 46"/>
          <p:cNvSpPr/>
          <p:nvPr/>
        </p:nvSpPr>
        <p:spPr>
          <a:xfrm>
            <a:off x="2938838" y="4166325"/>
            <a:ext cx="83856" cy="83856"/>
          </a:xfrm>
          <a:prstGeom prst="ellipse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8" name="CaixaDeTexto 47"/>
          <p:cNvSpPr txBox="1"/>
          <p:nvPr/>
        </p:nvSpPr>
        <p:spPr>
          <a:xfrm>
            <a:off x="2990795" y="4000502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e1,d1</a:t>
            </a:r>
            <a:endParaRPr lang="pt-BR" dirty="0">
              <a:solidFill>
                <a:srgbClr val="0070C0"/>
              </a:solidFill>
            </a:endParaRPr>
          </a:p>
        </p:txBody>
      </p:sp>
      <p:sp>
        <p:nvSpPr>
          <p:cNvPr id="49" name="CaixaDeTexto 48"/>
          <p:cNvSpPr txBox="1"/>
          <p:nvPr/>
        </p:nvSpPr>
        <p:spPr>
          <a:xfrm>
            <a:off x="3782994" y="4229195"/>
            <a:ext cx="8610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e2,d1</a:t>
            </a:r>
            <a:endParaRPr lang="pt-BR" dirty="0">
              <a:solidFill>
                <a:srgbClr val="0070C0"/>
              </a:solidFill>
            </a:endParaRPr>
          </a:p>
        </p:txBody>
      </p:sp>
      <p:sp>
        <p:nvSpPr>
          <p:cNvPr id="50" name="Elipse 49"/>
          <p:cNvSpPr/>
          <p:nvPr/>
        </p:nvSpPr>
        <p:spPr>
          <a:xfrm>
            <a:off x="3728614" y="4386940"/>
            <a:ext cx="83856" cy="83856"/>
          </a:xfrm>
          <a:prstGeom prst="ellipse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7" name="Elipse 56"/>
          <p:cNvSpPr/>
          <p:nvPr/>
        </p:nvSpPr>
        <p:spPr>
          <a:xfrm>
            <a:off x="4604559" y="4106986"/>
            <a:ext cx="83856" cy="83856"/>
          </a:xfrm>
          <a:prstGeom prst="ellipse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8" name="CaixaDeTexto 57"/>
          <p:cNvSpPr txBox="1"/>
          <p:nvPr/>
        </p:nvSpPr>
        <p:spPr>
          <a:xfrm>
            <a:off x="4656515" y="3941163"/>
            <a:ext cx="7795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e4,d2</a:t>
            </a:r>
            <a:endParaRPr lang="pt-BR" dirty="0">
              <a:solidFill>
                <a:srgbClr val="0070C0"/>
              </a:solidFill>
            </a:endParaRPr>
          </a:p>
        </p:txBody>
      </p:sp>
      <p:sp>
        <p:nvSpPr>
          <p:cNvPr id="61" name="Elipse 60"/>
          <p:cNvSpPr/>
          <p:nvPr/>
        </p:nvSpPr>
        <p:spPr>
          <a:xfrm>
            <a:off x="5220072" y="4449627"/>
            <a:ext cx="83856" cy="83856"/>
          </a:xfrm>
          <a:prstGeom prst="ellipse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2" name="CaixaDeTexto 61"/>
          <p:cNvSpPr txBox="1"/>
          <p:nvPr/>
        </p:nvSpPr>
        <p:spPr>
          <a:xfrm>
            <a:off x="5272029" y="4283804"/>
            <a:ext cx="788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e8,d3</a:t>
            </a:r>
            <a:endParaRPr lang="pt-BR" dirty="0">
              <a:solidFill>
                <a:srgbClr val="0070C0"/>
              </a:solidFill>
            </a:endParaRPr>
          </a:p>
        </p:txBody>
      </p:sp>
      <p:sp>
        <p:nvSpPr>
          <p:cNvPr id="2" name="CaixaDeTexto 1"/>
          <p:cNvSpPr txBox="1"/>
          <p:nvPr/>
        </p:nvSpPr>
        <p:spPr>
          <a:xfrm>
            <a:off x="6334100" y="2452257"/>
            <a:ext cx="15268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entidade</a:t>
            </a:r>
          </a:p>
          <a:p>
            <a:r>
              <a:rPr lang="pt-BR" dirty="0"/>
              <a:t>EMPREGADOS</a:t>
            </a:r>
          </a:p>
        </p:txBody>
      </p:sp>
      <p:sp>
        <p:nvSpPr>
          <p:cNvPr id="63" name="CaixaDeTexto 62"/>
          <p:cNvSpPr txBox="1"/>
          <p:nvPr/>
        </p:nvSpPr>
        <p:spPr>
          <a:xfrm>
            <a:off x="6334100" y="3998695"/>
            <a:ext cx="16616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relacionamento</a:t>
            </a:r>
          </a:p>
          <a:p>
            <a:r>
              <a:rPr lang="pt-BR" dirty="0"/>
              <a:t>LOTAÇÃO</a:t>
            </a:r>
          </a:p>
        </p:txBody>
      </p:sp>
      <p:sp>
        <p:nvSpPr>
          <p:cNvPr id="64" name="CaixaDeTexto 63"/>
          <p:cNvSpPr txBox="1"/>
          <p:nvPr/>
        </p:nvSpPr>
        <p:spPr>
          <a:xfrm>
            <a:off x="6334100" y="5164204"/>
            <a:ext cx="18464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entidade</a:t>
            </a:r>
          </a:p>
          <a:p>
            <a:r>
              <a:rPr lang="pt-BR" dirty="0"/>
              <a:t>DEPARTAMENTOS</a:t>
            </a:r>
          </a:p>
        </p:txBody>
      </p:sp>
      <p:cxnSp>
        <p:nvCxnSpPr>
          <p:cNvPr id="66" name="Conector reto 65"/>
          <p:cNvCxnSpPr>
            <a:stCxn id="13" idx="2"/>
            <a:endCxn id="13" idx="2"/>
          </p:cNvCxnSpPr>
          <p:nvPr/>
        </p:nvCxnSpPr>
        <p:spPr>
          <a:xfrm>
            <a:off x="2938838" y="2638408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ector reto 67"/>
          <p:cNvCxnSpPr>
            <a:cxnSpLocks/>
            <a:stCxn id="13" idx="4"/>
            <a:endCxn id="47" idx="0"/>
          </p:cNvCxnSpPr>
          <p:nvPr/>
        </p:nvCxnSpPr>
        <p:spPr>
          <a:xfrm>
            <a:off x="2980766" y="2680336"/>
            <a:ext cx="0" cy="1485989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ector reto 73"/>
          <p:cNvCxnSpPr>
            <a:cxnSpLocks/>
            <a:endCxn id="30" idx="0"/>
          </p:cNvCxnSpPr>
          <p:nvPr/>
        </p:nvCxnSpPr>
        <p:spPr>
          <a:xfrm>
            <a:off x="2980766" y="4250181"/>
            <a:ext cx="0" cy="1188499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ector reto 79"/>
          <p:cNvCxnSpPr>
            <a:cxnSpLocks/>
            <a:stCxn id="50" idx="3"/>
            <a:endCxn id="30" idx="0"/>
          </p:cNvCxnSpPr>
          <p:nvPr/>
        </p:nvCxnSpPr>
        <p:spPr>
          <a:xfrm flipH="1">
            <a:off x="2980766" y="4458516"/>
            <a:ext cx="760128" cy="980164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ector reto 87"/>
          <p:cNvCxnSpPr>
            <a:cxnSpLocks/>
            <a:stCxn id="16" idx="4"/>
            <a:endCxn id="50" idx="0"/>
          </p:cNvCxnSpPr>
          <p:nvPr/>
        </p:nvCxnSpPr>
        <p:spPr>
          <a:xfrm>
            <a:off x="3194367" y="3160029"/>
            <a:ext cx="576175" cy="1226911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ector reto 91"/>
          <p:cNvCxnSpPr>
            <a:cxnSpLocks/>
            <a:stCxn id="27" idx="4"/>
            <a:endCxn id="61" idx="0"/>
          </p:cNvCxnSpPr>
          <p:nvPr/>
        </p:nvCxnSpPr>
        <p:spPr>
          <a:xfrm flipH="1">
            <a:off x="5262000" y="2783702"/>
            <a:ext cx="366016" cy="1665925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ector reto 94"/>
          <p:cNvCxnSpPr>
            <a:cxnSpLocks/>
            <a:stCxn id="57" idx="3"/>
            <a:endCxn id="34" idx="0"/>
          </p:cNvCxnSpPr>
          <p:nvPr/>
        </p:nvCxnSpPr>
        <p:spPr>
          <a:xfrm flipH="1">
            <a:off x="3960061" y="4178562"/>
            <a:ext cx="656778" cy="1257588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Conector reto 100"/>
          <p:cNvCxnSpPr>
            <a:cxnSpLocks/>
            <a:endCxn id="44" idx="0"/>
          </p:cNvCxnSpPr>
          <p:nvPr/>
        </p:nvCxnSpPr>
        <p:spPr>
          <a:xfrm flipH="1">
            <a:off x="5117984" y="4533483"/>
            <a:ext cx="121030" cy="911959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ector reto 103"/>
          <p:cNvCxnSpPr>
            <a:cxnSpLocks/>
            <a:stCxn id="19" idx="4"/>
            <a:endCxn id="57" idx="1"/>
          </p:cNvCxnSpPr>
          <p:nvPr/>
        </p:nvCxnSpPr>
        <p:spPr>
          <a:xfrm>
            <a:off x="3677157" y="2918428"/>
            <a:ext cx="939682" cy="1200838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65466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pt-BR" dirty="0"/>
              <a:t>Conceitos do Modelo ER</a:t>
            </a:r>
          </a:p>
        </p:txBody>
      </p:sp>
      <p:sp>
        <p:nvSpPr>
          <p:cNvPr id="7" name="Espaço Reservado para Conteúdo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spcBef>
                <a:spcPts val="600"/>
              </a:spcBef>
              <a:spcAft>
                <a:spcPts val="1200"/>
              </a:spcAft>
            </a:pPr>
            <a:r>
              <a:rPr lang="pt-BR" sz="2900" b="1" i="1" dirty="0"/>
              <a:t>Interpretação: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A8EEC5-7D36-42A5-81E9-0BAA8A66126C}" type="slidenum">
              <a:rPr lang="en-US" smtClean="0"/>
              <a:t>16</a:t>
            </a:fld>
            <a:endParaRPr lang="en-US"/>
          </a:p>
        </p:txBody>
      </p:sp>
      <p:sp>
        <p:nvSpPr>
          <p:cNvPr id="11" name="Retângulo: Cantos Arredondados 10"/>
          <p:cNvSpPr/>
          <p:nvPr/>
        </p:nvSpPr>
        <p:spPr>
          <a:xfrm>
            <a:off x="4597769" y="1835020"/>
            <a:ext cx="3274828" cy="1618407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Elipse 12"/>
          <p:cNvSpPr/>
          <p:nvPr/>
        </p:nvSpPr>
        <p:spPr>
          <a:xfrm>
            <a:off x="4799275" y="2370687"/>
            <a:ext cx="83856" cy="83856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CaixaDeTexto 13"/>
          <p:cNvSpPr txBox="1"/>
          <p:nvPr/>
        </p:nvSpPr>
        <p:spPr>
          <a:xfrm>
            <a:off x="4851232" y="2204864"/>
            <a:ext cx="457894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ysClr val="windowText" lastClr="000000"/>
                </a:solidFill>
              </a:rPr>
              <a:t>p1</a:t>
            </a:r>
            <a:endParaRPr lang="pt-BR" dirty="0">
              <a:solidFill>
                <a:sysClr val="windowText" lastClr="000000"/>
              </a:solidFill>
            </a:endParaRPr>
          </a:p>
        </p:txBody>
      </p:sp>
      <p:sp>
        <p:nvSpPr>
          <p:cNvPr id="15" name="CaixaDeTexto 14"/>
          <p:cNvSpPr txBox="1"/>
          <p:nvPr/>
        </p:nvSpPr>
        <p:spPr>
          <a:xfrm>
            <a:off x="5067256" y="2918428"/>
            <a:ext cx="457894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ysClr val="windowText" lastClr="000000"/>
                </a:solidFill>
              </a:rPr>
              <a:t>p2</a:t>
            </a:r>
            <a:endParaRPr lang="pt-BR" dirty="0">
              <a:solidFill>
                <a:sysClr val="windowText" lastClr="000000"/>
              </a:solidFill>
            </a:endParaRPr>
          </a:p>
        </p:txBody>
      </p:sp>
      <p:sp>
        <p:nvSpPr>
          <p:cNvPr id="16" name="Elipse 15"/>
          <p:cNvSpPr/>
          <p:nvPr/>
        </p:nvSpPr>
        <p:spPr>
          <a:xfrm>
            <a:off x="5012876" y="3076173"/>
            <a:ext cx="83856" cy="83856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Elipse 16"/>
          <p:cNvSpPr/>
          <p:nvPr/>
        </p:nvSpPr>
        <p:spPr>
          <a:xfrm>
            <a:off x="5559464" y="2082655"/>
            <a:ext cx="83856" cy="83856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CaixaDeTexto 17"/>
          <p:cNvSpPr txBox="1"/>
          <p:nvPr/>
        </p:nvSpPr>
        <p:spPr>
          <a:xfrm>
            <a:off x="5611421" y="1916832"/>
            <a:ext cx="457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ysClr val="windowText" lastClr="000000"/>
                </a:solidFill>
              </a:rPr>
              <a:t>p3</a:t>
            </a:r>
            <a:endParaRPr lang="pt-BR" dirty="0">
              <a:solidFill>
                <a:sysClr val="windowText" lastClr="000000"/>
              </a:solidFill>
            </a:endParaRPr>
          </a:p>
        </p:txBody>
      </p:sp>
      <p:sp>
        <p:nvSpPr>
          <p:cNvPr id="19" name="Elipse 18"/>
          <p:cNvSpPr/>
          <p:nvPr/>
        </p:nvSpPr>
        <p:spPr>
          <a:xfrm>
            <a:off x="5718333" y="2834572"/>
            <a:ext cx="83856" cy="83856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CaixaDeTexto 19"/>
          <p:cNvSpPr txBox="1"/>
          <p:nvPr/>
        </p:nvSpPr>
        <p:spPr>
          <a:xfrm>
            <a:off x="5770290" y="2668749"/>
            <a:ext cx="457894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ysClr val="windowText" lastClr="000000"/>
                </a:solidFill>
              </a:rPr>
              <a:t>p4</a:t>
            </a:r>
            <a:endParaRPr lang="pt-BR" dirty="0">
              <a:solidFill>
                <a:sysClr val="windowText" lastClr="000000"/>
              </a:solidFill>
            </a:endParaRPr>
          </a:p>
        </p:txBody>
      </p:sp>
      <p:sp>
        <p:nvSpPr>
          <p:cNvPr id="21" name="Elipse 20"/>
          <p:cNvSpPr/>
          <p:nvPr/>
        </p:nvSpPr>
        <p:spPr>
          <a:xfrm>
            <a:off x="6300192" y="2505411"/>
            <a:ext cx="83856" cy="83856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CaixaDeTexto 21"/>
          <p:cNvSpPr txBox="1"/>
          <p:nvPr/>
        </p:nvSpPr>
        <p:spPr>
          <a:xfrm>
            <a:off x="6352149" y="2339588"/>
            <a:ext cx="457894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ysClr val="windowText" lastClr="000000"/>
                </a:solidFill>
              </a:rPr>
              <a:t>p6</a:t>
            </a:r>
            <a:endParaRPr lang="pt-BR" dirty="0">
              <a:solidFill>
                <a:sysClr val="windowText" lastClr="000000"/>
              </a:solidFill>
            </a:endParaRPr>
          </a:p>
        </p:txBody>
      </p:sp>
      <p:sp>
        <p:nvSpPr>
          <p:cNvPr id="23" name="Elipse 22"/>
          <p:cNvSpPr/>
          <p:nvPr/>
        </p:nvSpPr>
        <p:spPr>
          <a:xfrm>
            <a:off x="6732240" y="3153483"/>
            <a:ext cx="83856" cy="83856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CaixaDeTexto 23"/>
          <p:cNvSpPr txBox="1"/>
          <p:nvPr/>
        </p:nvSpPr>
        <p:spPr>
          <a:xfrm>
            <a:off x="6784197" y="2987660"/>
            <a:ext cx="457894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ysClr val="windowText" lastClr="000000"/>
                </a:solidFill>
              </a:rPr>
              <a:t>p5</a:t>
            </a:r>
            <a:endParaRPr lang="pt-BR" dirty="0">
              <a:solidFill>
                <a:sysClr val="windowText" lastClr="000000"/>
              </a:solidFill>
            </a:endParaRPr>
          </a:p>
        </p:txBody>
      </p:sp>
      <p:sp>
        <p:nvSpPr>
          <p:cNvPr id="25" name="Elipse 24"/>
          <p:cNvSpPr/>
          <p:nvPr/>
        </p:nvSpPr>
        <p:spPr>
          <a:xfrm>
            <a:off x="7020272" y="2073363"/>
            <a:ext cx="83856" cy="83856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CaixaDeTexto 25"/>
          <p:cNvSpPr txBox="1"/>
          <p:nvPr/>
        </p:nvSpPr>
        <p:spPr>
          <a:xfrm>
            <a:off x="7072229" y="1907540"/>
            <a:ext cx="457894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ysClr val="windowText" lastClr="000000"/>
                </a:solidFill>
              </a:rPr>
              <a:t>p7</a:t>
            </a:r>
            <a:endParaRPr lang="pt-BR" dirty="0">
              <a:solidFill>
                <a:sysClr val="windowText" lastClr="000000"/>
              </a:solidFill>
            </a:endParaRPr>
          </a:p>
        </p:txBody>
      </p:sp>
      <p:sp>
        <p:nvSpPr>
          <p:cNvPr id="27" name="Elipse 26"/>
          <p:cNvSpPr/>
          <p:nvPr/>
        </p:nvSpPr>
        <p:spPr>
          <a:xfrm>
            <a:off x="7446525" y="2699846"/>
            <a:ext cx="83856" cy="83856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CaixaDeTexto 27"/>
          <p:cNvSpPr txBox="1"/>
          <p:nvPr/>
        </p:nvSpPr>
        <p:spPr>
          <a:xfrm>
            <a:off x="7498482" y="2534023"/>
            <a:ext cx="457894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ysClr val="windowText" lastClr="000000"/>
                </a:solidFill>
              </a:rPr>
              <a:t>p8</a:t>
            </a:r>
            <a:endParaRPr lang="pt-BR" dirty="0">
              <a:solidFill>
                <a:sysClr val="windowText" lastClr="000000"/>
              </a:solidFill>
            </a:endParaRPr>
          </a:p>
        </p:txBody>
      </p:sp>
      <p:sp>
        <p:nvSpPr>
          <p:cNvPr id="29" name="Retângulo: Cantos Arredondados 28"/>
          <p:cNvSpPr/>
          <p:nvPr/>
        </p:nvSpPr>
        <p:spPr>
          <a:xfrm>
            <a:off x="4597769" y="4797153"/>
            <a:ext cx="3274828" cy="1080120"/>
          </a:xfrm>
          <a:prstGeom prst="roundRect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Elipse 29"/>
          <p:cNvSpPr/>
          <p:nvPr/>
        </p:nvSpPr>
        <p:spPr>
          <a:xfrm>
            <a:off x="5268461" y="4925126"/>
            <a:ext cx="83856" cy="83856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CaixaDeTexto 30"/>
          <p:cNvSpPr txBox="1"/>
          <p:nvPr/>
        </p:nvSpPr>
        <p:spPr>
          <a:xfrm>
            <a:off x="4992277" y="5013176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ysClr val="windowText" lastClr="000000"/>
                </a:solidFill>
              </a:rPr>
              <a:t>p1,p3</a:t>
            </a:r>
            <a:endParaRPr lang="pt-BR" dirty="0">
              <a:solidFill>
                <a:sysClr val="windowText" lastClr="000000"/>
              </a:solidFill>
            </a:endParaRPr>
          </a:p>
        </p:txBody>
      </p:sp>
      <p:sp>
        <p:nvSpPr>
          <p:cNvPr id="44" name="Elipse 43"/>
          <p:cNvSpPr/>
          <p:nvPr/>
        </p:nvSpPr>
        <p:spPr>
          <a:xfrm>
            <a:off x="6593219" y="5397098"/>
            <a:ext cx="83856" cy="83856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5" name="CaixaDeTexto 44"/>
          <p:cNvSpPr txBox="1"/>
          <p:nvPr/>
        </p:nvSpPr>
        <p:spPr>
          <a:xfrm>
            <a:off x="6244125" y="5507940"/>
            <a:ext cx="812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ysClr val="windowText" lastClr="000000"/>
                </a:solidFill>
              </a:rPr>
              <a:t>p6,p8</a:t>
            </a:r>
            <a:endParaRPr lang="pt-BR" dirty="0">
              <a:solidFill>
                <a:sysClr val="windowText" lastClr="000000"/>
              </a:solidFill>
            </a:endParaRPr>
          </a:p>
        </p:txBody>
      </p:sp>
      <p:cxnSp>
        <p:nvCxnSpPr>
          <p:cNvPr id="66" name="Conector reto 65"/>
          <p:cNvCxnSpPr>
            <a:stCxn id="13" idx="2"/>
            <a:endCxn id="13" idx="2"/>
          </p:cNvCxnSpPr>
          <p:nvPr/>
        </p:nvCxnSpPr>
        <p:spPr>
          <a:xfrm>
            <a:off x="4799275" y="2412615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orma Livre: Forma 7"/>
          <p:cNvSpPr/>
          <p:nvPr/>
        </p:nvSpPr>
        <p:spPr>
          <a:xfrm>
            <a:off x="4828674" y="2133600"/>
            <a:ext cx="786063" cy="2840902"/>
          </a:xfrm>
          <a:custGeom>
            <a:avLst/>
            <a:gdLst>
              <a:gd name="connsiteX0" fmla="*/ 0 w 786063"/>
              <a:gd name="connsiteY0" fmla="*/ 304800 h 2840902"/>
              <a:gd name="connsiteX1" fmla="*/ 481263 w 786063"/>
              <a:gd name="connsiteY1" fmla="*/ 2839453 h 2840902"/>
              <a:gd name="connsiteX2" fmla="*/ 786063 w 786063"/>
              <a:gd name="connsiteY2" fmla="*/ 0 h 2840902"/>
              <a:gd name="connsiteX3" fmla="*/ 786063 w 786063"/>
              <a:gd name="connsiteY3" fmla="*/ 0 h 2840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6063" h="2840902">
                <a:moveTo>
                  <a:pt x="0" y="304800"/>
                </a:moveTo>
                <a:cubicBezTo>
                  <a:pt x="175126" y="1597526"/>
                  <a:pt x="350253" y="2890253"/>
                  <a:pt x="481263" y="2839453"/>
                </a:cubicBezTo>
                <a:cubicBezTo>
                  <a:pt x="612274" y="2788653"/>
                  <a:pt x="786063" y="0"/>
                  <a:pt x="786063" y="0"/>
                </a:cubicBezTo>
                <a:lnTo>
                  <a:pt x="786063" y="0"/>
                </a:lnTo>
              </a:path>
            </a:pathLst>
          </a:custGeom>
          <a:noFill/>
          <a:ln w="190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Forma Livre: Forma 8"/>
          <p:cNvSpPr/>
          <p:nvPr/>
        </p:nvSpPr>
        <p:spPr>
          <a:xfrm>
            <a:off x="6336632" y="2550695"/>
            <a:ext cx="1155031" cy="2870811"/>
          </a:xfrm>
          <a:custGeom>
            <a:avLst/>
            <a:gdLst>
              <a:gd name="connsiteX0" fmla="*/ 0 w 1155031"/>
              <a:gd name="connsiteY0" fmla="*/ 0 h 2904377"/>
              <a:gd name="connsiteX1" fmla="*/ 272715 w 1155031"/>
              <a:gd name="connsiteY1" fmla="*/ 2903621 h 2904377"/>
              <a:gd name="connsiteX2" fmla="*/ 1155031 w 1155031"/>
              <a:gd name="connsiteY2" fmla="*/ 224589 h 2904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55031" h="2904377">
                <a:moveTo>
                  <a:pt x="0" y="0"/>
                </a:moveTo>
                <a:cubicBezTo>
                  <a:pt x="40105" y="1433095"/>
                  <a:pt x="80210" y="2866190"/>
                  <a:pt x="272715" y="2903621"/>
                </a:cubicBezTo>
                <a:cubicBezTo>
                  <a:pt x="465220" y="2941052"/>
                  <a:pt x="810125" y="1582820"/>
                  <a:pt x="1155031" y="224589"/>
                </a:cubicBezTo>
              </a:path>
            </a:pathLst>
          </a:custGeom>
          <a:noFill/>
          <a:ln w="190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/>
          </a:p>
        </p:txBody>
      </p:sp>
      <p:sp>
        <p:nvSpPr>
          <p:cNvPr id="10" name="CaixaDeTexto 9"/>
          <p:cNvSpPr txBox="1"/>
          <p:nvPr/>
        </p:nvSpPr>
        <p:spPr>
          <a:xfrm>
            <a:off x="4355976" y="3645024"/>
            <a:ext cx="74411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500" dirty="0"/>
              <a:t>marido</a:t>
            </a:r>
          </a:p>
        </p:txBody>
      </p:sp>
      <p:sp>
        <p:nvSpPr>
          <p:cNvPr id="56" name="CaixaDeTexto 55"/>
          <p:cNvSpPr txBox="1"/>
          <p:nvPr/>
        </p:nvSpPr>
        <p:spPr>
          <a:xfrm>
            <a:off x="5359290" y="4077072"/>
            <a:ext cx="72487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500" dirty="0"/>
              <a:t>esposa</a:t>
            </a:r>
          </a:p>
        </p:txBody>
      </p:sp>
      <p:sp>
        <p:nvSpPr>
          <p:cNvPr id="59" name="CaixaDeTexto 58"/>
          <p:cNvSpPr txBox="1"/>
          <p:nvPr/>
        </p:nvSpPr>
        <p:spPr>
          <a:xfrm>
            <a:off x="6300192" y="3645024"/>
            <a:ext cx="74411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500" dirty="0"/>
              <a:t>marido</a:t>
            </a:r>
          </a:p>
        </p:txBody>
      </p:sp>
      <p:sp>
        <p:nvSpPr>
          <p:cNvPr id="60" name="CaixaDeTexto 59"/>
          <p:cNvSpPr txBox="1"/>
          <p:nvPr/>
        </p:nvSpPr>
        <p:spPr>
          <a:xfrm>
            <a:off x="7015474" y="4257963"/>
            <a:ext cx="72487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500" dirty="0"/>
              <a:t>esposa</a:t>
            </a:r>
          </a:p>
        </p:txBody>
      </p:sp>
      <p:cxnSp>
        <p:nvCxnSpPr>
          <p:cNvPr id="65" name="Conector reto 64"/>
          <p:cNvCxnSpPr>
            <a:cxnSpLocks/>
          </p:cNvCxnSpPr>
          <p:nvPr/>
        </p:nvCxnSpPr>
        <p:spPr>
          <a:xfrm flipH="1" flipV="1">
            <a:off x="1115616" y="3036664"/>
            <a:ext cx="6548" cy="1487693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tângulo 66"/>
          <p:cNvSpPr/>
          <p:nvPr/>
        </p:nvSpPr>
        <p:spPr>
          <a:xfrm>
            <a:off x="1107976" y="2295128"/>
            <a:ext cx="2224608" cy="74153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500" dirty="0">
                <a:solidFill>
                  <a:sysClr val="windowText" lastClr="000000"/>
                </a:solidFill>
              </a:rPr>
              <a:t>Pessoa</a:t>
            </a:r>
          </a:p>
        </p:txBody>
      </p:sp>
      <p:sp>
        <p:nvSpPr>
          <p:cNvPr id="69" name="Losango 68"/>
          <p:cNvSpPr/>
          <p:nvPr/>
        </p:nvSpPr>
        <p:spPr>
          <a:xfrm>
            <a:off x="1115616" y="3819512"/>
            <a:ext cx="2216968" cy="1409688"/>
          </a:xfrm>
          <a:prstGeom prst="diamond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 err="1">
                <a:solidFill>
                  <a:schemeClr val="bg1"/>
                </a:solidFill>
              </a:rPr>
              <a:t>casamento</a:t>
            </a:r>
            <a:endParaRPr lang="pt-BR" sz="1500" dirty="0">
              <a:solidFill>
                <a:schemeClr val="bg1"/>
              </a:solidFill>
            </a:endParaRPr>
          </a:p>
        </p:txBody>
      </p:sp>
      <p:cxnSp>
        <p:nvCxnSpPr>
          <p:cNvPr id="70" name="Conector reto 69"/>
          <p:cNvCxnSpPr>
            <a:cxnSpLocks/>
          </p:cNvCxnSpPr>
          <p:nvPr/>
        </p:nvCxnSpPr>
        <p:spPr>
          <a:xfrm flipH="1" flipV="1">
            <a:off x="3326036" y="3036664"/>
            <a:ext cx="6548" cy="1487693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CaixaDeTexto 70"/>
          <p:cNvSpPr txBox="1"/>
          <p:nvPr/>
        </p:nvSpPr>
        <p:spPr>
          <a:xfrm>
            <a:off x="1115616" y="3322160"/>
            <a:ext cx="74411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500" dirty="0"/>
              <a:t>marido</a:t>
            </a:r>
          </a:p>
        </p:txBody>
      </p:sp>
      <p:sp>
        <p:nvSpPr>
          <p:cNvPr id="72" name="CaixaDeTexto 71"/>
          <p:cNvSpPr txBox="1"/>
          <p:nvPr/>
        </p:nvSpPr>
        <p:spPr>
          <a:xfrm>
            <a:off x="2627784" y="3321859"/>
            <a:ext cx="72487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500" dirty="0"/>
              <a:t>esposa</a:t>
            </a:r>
          </a:p>
        </p:txBody>
      </p:sp>
    </p:spTree>
    <p:extLst>
      <p:ext uri="{BB962C8B-B14F-4D97-AF65-F5344CB8AC3E}">
        <p14:creationId xmlns:p14="http://schemas.microsoft.com/office/powerpoint/2010/main" val="23165770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pt-BR" dirty="0"/>
              <a:t>Conceitos do Modelo ER</a:t>
            </a:r>
          </a:p>
        </p:txBody>
      </p:sp>
      <p:sp>
        <p:nvSpPr>
          <p:cNvPr id="7" name="Espaço Reservado para Conteúdo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spcBef>
                <a:spcPts val="600"/>
              </a:spcBef>
              <a:spcAft>
                <a:spcPts val="1200"/>
              </a:spcAft>
            </a:pPr>
            <a:r>
              <a:rPr lang="pt-BR" sz="2900" b="1" i="1" dirty="0"/>
              <a:t>Cardinalidade:</a:t>
            </a:r>
          </a:p>
          <a:p>
            <a:pPr lvl="1" algn="just">
              <a:spcBef>
                <a:spcPts val="600"/>
              </a:spcBef>
              <a:spcAft>
                <a:spcPts val="1200"/>
              </a:spcAft>
            </a:pPr>
            <a:r>
              <a:rPr lang="pt-BR" sz="2500" b="1" i="1" dirty="0"/>
              <a:t>se houver 2 entidades envolvidas </a:t>
            </a:r>
            <a:r>
              <a:rPr lang="pt-BR" sz="2500" dirty="0"/>
              <a:t>no </a:t>
            </a:r>
            <a:r>
              <a:rPr lang="pt-BR" sz="2500" b="1" i="1" dirty="0"/>
              <a:t>relacionamento</a:t>
            </a:r>
            <a:r>
              <a:rPr lang="pt-BR" sz="2500" dirty="0"/>
              <a:t>, ou seja, se o </a:t>
            </a:r>
            <a:r>
              <a:rPr lang="pt-BR" sz="2500" b="1" i="1" dirty="0"/>
              <a:t>grau </a:t>
            </a:r>
            <a:r>
              <a:rPr lang="pt-BR" sz="2500" dirty="0"/>
              <a:t>de </a:t>
            </a:r>
            <a:r>
              <a:rPr lang="pt-BR" sz="2500" b="1" i="1" dirty="0"/>
              <a:t>relacionamento </a:t>
            </a:r>
            <a:r>
              <a:rPr lang="pt-BR" sz="2500" dirty="0"/>
              <a:t>for </a:t>
            </a:r>
            <a:r>
              <a:rPr lang="pt-BR" sz="2500" b="1" i="1" dirty="0"/>
              <a:t>binário</a:t>
            </a:r>
            <a:r>
              <a:rPr lang="pt-BR" sz="2500" dirty="0"/>
              <a:t>, as </a:t>
            </a:r>
            <a:r>
              <a:rPr lang="pt-BR" sz="2500" b="1" i="1" dirty="0"/>
              <a:t>entidades podem ser:</a:t>
            </a:r>
          </a:p>
          <a:p>
            <a:pPr lvl="2" algn="just">
              <a:spcBef>
                <a:spcPts val="600"/>
              </a:spcBef>
              <a:spcAft>
                <a:spcPts val="1200"/>
              </a:spcAft>
            </a:pPr>
            <a:r>
              <a:rPr lang="pt-BR" b="1" dirty="0"/>
              <a:t>N</a:t>
            </a:r>
            <a:r>
              <a:rPr lang="pt-BR" dirty="0"/>
              <a:t>:</a:t>
            </a:r>
            <a:r>
              <a:rPr lang="pt-BR" b="1" dirty="0"/>
              <a:t>N</a:t>
            </a:r>
            <a:r>
              <a:rPr lang="pt-BR" dirty="0"/>
              <a:t> – </a:t>
            </a:r>
            <a:r>
              <a:rPr lang="pt-BR" i="1" dirty="0">
                <a:solidFill>
                  <a:srgbClr val="FF0000"/>
                </a:solidFill>
              </a:rPr>
              <a:t>muitos </a:t>
            </a:r>
            <a:r>
              <a:rPr lang="pt-BR" i="1" dirty="0"/>
              <a:t>para </a:t>
            </a:r>
            <a:r>
              <a:rPr lang="pt-BR" i="1" dirty="0">
                <a:solidFill>
                  <a:srgbClr val="FF0000"/>
                </a:solidFill>
              </a:rPr>
              <a:t>muitos</a:t>
            </a:r>
          </a:p>
          <a:p>
            <a:pPr lvl="2" algn="just">
              <a:spcBef>
                <a:spcPts val="600"/>
              </a:spcBef>
              <a:spcAft>
                <a:spcPts val="1200"/>
              </a:spcAft>
            </a:pPr>
            <a:r>
              <a:rPr lang="pt-BR" b="1" dirty="0"/>
              <a:t>1</a:t>
            </a:r>
            <a:r>
              <a:rPr lang="pt-BR" dirty="0"/>
              <a:t>:</a:t>
            </a:r>
            <a:r>
              <a:rPr lang="pt-BR" b="1" dirty="0"/>
              <a:t>N</a:t>
            </a:r>
            <a:r>
              <a:rPr lang="pt-BR" dirty="0"/>
              <a:t> – </a:t>
            </a:r>
            <a:r>
              <a:rPr lang="pt-BR" i="1" dirty="0">
                <a:solidFill>
                  <a:srgbClr val="FF0000"/>
                </a:solidFill>
              </a:rPr>
              <a:t>um </a:t>
            </a:r>
            <a:r>
              <a:rPr lang="pt-BR" i="1" dirty="0"/>
              <a:t>para </a:t>
            </a:r>
            <a:r>
              <a:rPr lang="pt-BR" i="1" dirty="0">
                <a:solidFill>
                  <a:srgbClr val="FF0000"/>
                </a:solidFill>
              </a:rPr>
              <a:t>muitos</a:t>
            </a:r>
          </a:p>
          <a:p>
            <a:pPr lvl="2" algn="just">
              <a:spcBef>
                <a:spcPts val="600"/>
              </a:spcBef>
              <a:spcAft>
                <a:spcPts val="1200"/>
              </a:spcAft>
            </a:pPr>
            <a:r>
              <a:rPr lang="pt-BR" b="1" dirty="0"/>
              <a:t>1</a:t>
            </a:r>
            <a:r>
              <a:rPr lang="pt-BR" dirty="0"/>
              <a:t>:</a:t>
            </a:r>
            <a:r>
              <a:rPr lang="pt-BR" b="1" dirty="0"/>
              <a:t>1</a:t>
            </a:r>
            <a:r>
              <a:rPr lang="pt-BR" dirty="0"/>
              <a:t> – </a:t>
            </a:r>
            <a:r>
              <a:rPr lang="pt-BR" i="1" dirty="0">
                <a:solidFill>
                  <a:srgbClr val="FF0000"/>
                </a:solidFill>
              </a:rPr>
              <a:t>um </a:t>
            </a:r>
            <a:r>
              <a:rPr lang="pt-BR" i="1" dirty="0"/>
              <a:t>para </a:t>
            </a:r>
            <a:r>
              <a:rPr lang="pt-BR" i="1" dirty="0">
                <a:solidFill>
                  <a:srgbClr val="FF0000"/>
                </a:solidFill>
              </a:rPr>
              <a:t>um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A8EEC5-7D36-42A5-81E9-0BAA8A66126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3470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pt-BR" dirty="0"/>
              <a:t>Conceitos do Modelo ER</a:t>
            </a:r>
          </a:p>
        </p:txBody>
      </p:sp>
      <p:sp>
        <p:nvSpPr>
          <p:cNvPr id="7" name="Espaço Reservado para Conteúdo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spcBef>
                <a:spcPts val="600"/>
              </a:spcBef>
              <a:spcAft>
                <a:spcPts val="1200"/>
              </a:spcAft>
            </a:pPr>
            <a:r>
              <a:rPr lang="pt-BR" sz="2900" b="1" i="1" dirty="0"/>
              <a:t>Cardinalidade N</a:t>
            </a:r>
            <a:r>
              <a:rPr lang="pt-BR" sz="2900" i="1" dirty="0"/>
              <a:t>:</a:t>
            </a:r>
            <a:r>
              <a:rPr lang="pt-BR" sz="2900" b="1" i="1" dirty="0"/>
              <a:t>N </a:t>
            </a:r>
            <a:r>
              <a:rPr lang="pt-BR" sz="2900" i="1" dirty="0"/>
              <a:t>(</a:t>
            </a:r>
            <a:r>
              <a:rPr lang="pt-BR" sz="2900" b="1" i="1" dirty="0"/>
              <a:t>muitos </a:t>
            </a:r>
            <a:r>
              <a:rPr lang="pt-BR" sz="2900" i="1" dirty="0"/>
              <a:t>para </a:t>
            </a:r>
            <a:r>
              <a:rPr lang="pt-BR" sz="2900" b="1" i="1" dirty="0"/>
              <a:t>muitos</a:t>
            </a:r>
            <a:r>
              <a:rPr lang="pt-BR" sz="2900" i="1" dirty="0"/>
              <a:t>)</a:t>
            </a:r>
          </a:p>
          <a:p>
            <a:pPr lvl="1" algn="just">
              <a:spcBef>
                <a:spcPts val="600"/>
              </a:spcBef>
              <a:spcAft>
                <a:spcPts val="1200"/>
              </a:spcAft>
            </a:pPr>
            <a:r>
              <a:rPr lang="pt-BR" sz="2500" b="1" i="1" dirty="0"/>
              <a:t>uma entidade </a:t>
            </a:r>
            <a:r>
              <a:rPr lang="pt-BR" sz="2500" b="1" dirty="0">
                <a:solidFill>
                  <a:srgbClr val="FF0000"/>
                </a:solidFill>
              </a:rPr>
              <a:t>A </a:t>
            </a:r>
            <a:r>
              <a:rPr lang="pt-BR" sz="2500" dirty="0"/>
              <a:t>está </a:t>
            </a:r>
            <a:r>
              <a:rPr lang="pt-BR" sz="2500" b="1" i="1" dirty="0"/>
              <a:t>associada </a:t>
            </a:r>
            <a:r>
              <a:rPr lang="pt-BR" sz="2500" dirty="0"/>
              <a:t>a </a:t>
            </a:r>
            <a:r>
              <a:rPr lang="pt-BR" sz="2500" b="1" i="1" dirty="0"/>
              <a:t>qualquer número </a:t>
            </a:r>
            <a:r>
              <a:rPr lang="pt-BR" sz="2500" i="1" dirty="0"/>
              <a:t>“</a:t>
            </a:r>
            <a:r>
              <a:rPr lang="pt-BR" sz="2500" b="1" i="1" dirty="0"/>
              <a:t>n</a:t>
            </a:r>
            <a:r>
              <a:rPr lang="pt-BR" sz="2500" i="1" dirty="0"/>
              <a:t>” </a:t>
            </a:r>
            <a:r>
              <a:rPr lang="pt-BR" sz="2500" dirty="0"/>
              <a:t>de </a:t>
            </a:r>
            <a:r>
              <a:rPr lang="pt-BR" sz="2500" b="1" i="1" dirty="0"/>
              <a:t>entidades </a:t>
            </a:r>
            <a:r>
              <a:rPr lang="pt-BR" sz="2500" dirty="0"/>
              <a:t>em </a:t>
            </a:r>
            <a:r>
              <a:rPr lang="pt-BR" sz="2500" b="1" dirty="0">
                <a:solidFill>
                  <a:srgbClr val="FF0000"/>
                </a:solidFill>
              </a:rPr>
              <a:t>B</a:t>
            </a:r>
          </a:p>
          <a:p>
            <a:pPr lvl="1" algn="just">
              <a:spcBef>
                <a:spcPts val="600"/>
              </a:spcBef>
              <a:spcAft>
                <a:spcPts val="1200"/>
              </a:spcAft>
            </a:pPr>
            <a:r>
              <a:rPr lang="pt-BR" sz="2500" b="1" i="1" dirty="0"/>
              <a:t>uma entidade </a:t>
            </a:r>
            <a:r>
              <a:rPr lang="pt-BR" sz="2500" b="1" dirty="0">
                <a:solidFill>
                  <a:srgbClr val="FF0000"/>
                </a:solidFill>
              </a:rPr>
              <a:t>B </a:t>
            </a:r>
            <a:r>
              <a:rPr lang="pt-BR" sz="2500" dirty="0"/>
              <a:t>está </a:t>
            </a:r>
            <a:r>
              <a:rPr lang="pt-BR" sz="2500" b="1" i="1" dirty="0"/>
              <a:t>associada </a:t>
            </a:r>
            <a:r>
              <a:rPr lang="pt-BR" sz="2500" dirty="0"/>
              <a:t>a </a:t>
            </a:r>
            <a:r>
              <a:rPr lang="pt-BR" sz="2500" b="1" i="1" dirty="0"/>
              <a:t>qualquer número </a:t>
            </a:r>
            <a:r>
              <a:rPr lang="pt-BR" sz="2500" i="1" dirty="0"/>
              <a:t>“</a:t>
            </a:r>
            <a:r>
              <a:rPr lang="pt-BR" sz="2500" b="1" i="1" dirty="0"/>
              <a:t>n</a:t>
            </a:r>
            <a:r>
              <a:rPr lang="pt-BR" sz="2500" i="1" dirty="0"/>
              <a:t>”</a:t>
            </a:r>
            <a:r>
              <a:rPr lang="pt-BR" sz="2500" dirty="0"/>
              <a:t> de </a:t>
            </a:r>
            <a:r>
              <a:rPr lang="pt-BR" sz="2500" b="1" i="1" dirty="0"/>
              <a:t>entidades </a:t>
            </a:r>
            <a:r>
              <a:rPr lang="pt-BR" sz="2500" dirty="0"/>
              <a:t>em </a:t>
            </a:r>
            <a:r>
              <a:rPr lang="pt-BR" sz="2500" b="1" dirty="0">
                <a:solidFill>
                  <a:srgbClr val="FF0000"/>
                </a:solidFill>
              </a:rPr>
              <a:t>A</a:t>
            </a:r>
            <a:endParaRPr lang="pt-BR" b="1" dirty="0">
              <a:solidFill>
                <a:srgbClr val="FF0000"/>
              </a:solidFill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A8EEC5-7D36-42A5-81E9-0BAA8A66126C}" type="slidenum">
              <a:rPr lang="en-US" smtClean="0"/>
              <a:t>18</a:t>
            </a:fld>
            <a:endParaRPr lang="en-US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7913" y="3917002"/>
            <a:ext cx="2792239" cy="246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2558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pt-BR" dirty="0"/>
              <a:t>Conceitos do Modelo ER</a:t>
            </a:r>
          </a:p>
        </p:txBody>
      </p:sp>
      <p:sp>
        <p:nvSpPr>
          <p:cNvPr id="7" name="Espaço Reservado para Conteúdo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spcBef>
                <a:spcPts val="600"/>
              </a:spcBef>
              <a:spcAft>
                <a:spcPts val="1200"/>
              </a:spcAft>
            </a:pPr>
            <a:r>
              <a:rPr lang="pt-BR" sz="2900" b="1" i="1" dirty="0"/>
              <a:t>Cardinalidade 1</a:t>
            </a:r>
            <a:r>
              <a:rPr lang="pt-BR" sz="2900" i="1" dirty="0"/>
              <a:t>:</a:t>
            </a:r>
            <a:r>
              <a:rPr lang="pt-BR" sz="2900" b="1" i="1" dirty="0"/>
              <a:t>N </a:t>
            </a:r>
            <a:r>
              <a:rPr lang="pt-BR" sz="2900" i="1" dirty="0"/>
              <a:t>(</a:t>
            </a:r>
            <a:r>
              <a:rPr lang="pt-BR" sz="2900" b="1" i="1" dirty="0"/>
              <a:t>um </a:t>
            </a:r>
            <a:r>
              <a:rPr lang="pt-BR" sz="2900" i="1" dirty="0"/>
              <a:t>para </a:t>
            </a:r>
            <a:r>
              <a:rPr lang="pt-BR" sz="2900" b="1" i="1" dirty="0"/>
              <a:t>muitos</a:t>
            </a:r>
            <a:r>
              <a:rPr lang="pt-BR" sz="2900" i="1" dirty="0"/>
              <a:t>)</a:t>
            </a:r>
          </a:p>
          <a:p>
            <a:pPr lvl="1" algn="just">
              <a:spcBef>
                <a:spcPts val="600"/>
              </a:spcBef>
              <a:spcAft>
                <a:spcPts val="1200"/>
              </a:spcAft>
            </a:pPr>
            <a:r>
              <a:rPr lang="pt-BR" sz="2500" b="1" i="1" dirty="0"/>
              <a:t>uma única entidade </a:t>
            </a:r>
            <a:r>
              <a:rPr lang="pt-BR" sz="2500" b="1" dirty="0">
                <a:solidFill>
                  <a:srgbClr val="FF0000"/>
                </a:solidFill>
              </a:rPr>
              <a:t>A </a:t>
            </a:r>
            <a:r>
              <a:rPr lang="pt-BR" sz="2500" dirty="0"/>
              <a:t>está </a:t>
            </a:r>
            <a:r>
              <a:rPr lang="pt-BR" sz="2500" b="1" i="1" dirty="0"/>
              <a:t>associada </a:t>
            </a:r>
            <a:r>
              <a:rPr lang="pt-BR" sz="2500" dirty="0"/>
              <a:t>a </a:t>
            </a:r>
            <a:r>
              <a:rPr lang="pt-BR" sz="2500" b="1" i="1" dirty="0"/>
              <a:t>qualquer número </a:t>
            </a:r>
            <a:r>
              <a:rPr lang="pt-BR" sz="2500" i="1" dirty="0"/>
              <a:t>“</a:t>
            </a:r>
            <a:r>
              <a:rPr lang="pt-BR" sz="2500" b="1" i="1" dirty="0"/>
              <a:t>n</a:t>
            </a:r>
            <a:r>
              <a:rPr lang="pt-BR" sz="2500" i="1" dirty="0"/>
              <a:t>” </a:t>
            </a:r>
            <a:r>
              <a:rPr lang="pt-BR" sz="2500" dirty="0"/>
              <a:t>de </a:t>
            </a:r>
            <a:r>
              <a:rPr lang="pt-BR" sz="2500" b="1" i="1" dirty="0"/>
              <a:t>entidades </a:t>
            </a:r>
            <a:r>
              <a:rPr lang="pt-BR" sz="2500" dirty="0"/>
              <a:t>em </a:t>
            </a:r>
            <a:r>
              <a:rPr lang="pt-BR" sz="2500" b="1" dirty="0">
                <a:solidFill>
                  <a:srgbClr val="FF0000"/>
                </a:solidFill>
              </a:rPr>
              <a:t>B</a:t>
            </a:r>
          </a:p>
          <a:p>
            <a:pPr lvl="1" algn="just">
              <a:spcBef>
                <a:spcPts val="600"/>
              </a:spcBef>
              <a:spcAft>
                <a:spcPts val="1200"/>
              </a:spcAft>
            </a:pPr>
            <a:r>
              <a:rPr lang="pt-BR" sz="2500" b="1" i="1" dirty="0"/>
              <a:t>uma entidade </a:t>
            </a:r>
            <a:r>
              <a:rPr lang="pt-BR" sz="2500" b="1" dirty="0">
                <a:solidFill>
                  <a:srgbClr val="FF0000"/>
                </a:solidFill>
              </a:rPr>
              <a:t>B</a:t>
            </a:r>
            <a:r>
              <a:rPr lang="pt-BR" sz="2500" dirty="0"/>
              <a:t>,</a:t>
            </a:r>
            <a:r>
              <a:rPr lang="pt-BR" sz="2500" b="1" dirty="0">
                <a:solidFill>
                  <a:srgbClr val="FF0000"/>
                </a:solidFill>
              </a:rPr>
              <a:t> </a:t>
            </a:r>
            <a:r>
              <a:rPr lang="pt-BR" sz="2500" dirty="0"/>
              <a:t>entretanto, pode estar </a:t>
            </a:r>
            <a:r>
              <a:rPr lang="pt-BR" sz="2500" b="1" i="1" dirty="0"/>
              <a:t>associada, </a:t>
            </a:r>
            <a:r>
              <a:rPr lang="pt-BR" sz="2500" dirty="0"/>
              <a:t>no máximo, a uma </a:t>
            </a:r>
            <a:r>
              <a:rPr lang="pt-BR" sz="2500" b="1" i="1" dirty="0"/>
              <a:t>entidade </a:t>
            </a:r>
            <a:r>
              <a:rPr lang="pt-BR" sz="2500" dirty="0"/>
              <a:t>em </a:t>
            </a:r>
            <a:r>
              <a:rPr lang="pt-BR" sz="2500" b="1" dirty="0">
                <a:solidFill>
                  <a:srgbClr val="FF0000"/>
                </a:solidFill>
              </a:rPr>
              <a:t>A</a:t>
            </a:r>
            <a:endParaRPr lang="pt-BR" b="1" dirty="0">
              <a:solidFill>
                <a:srgbClr val="FF0000"/>
              </a:solidFill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A8EEC5-7D36-42A5-81E9-0BAA8A66126C}" type="slidenum">
              <a:rPr lang="en-US" smtClean="0"/>
              <a:t>19</a:t>
            </a:fld>
            <a:endParaRPr lang="en-US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3848" y="3943806"/>
            <a:ext cx="2699017" cy="2437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3356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A8EEC5-7D36-42A5-81E9-0BAA8A66126C}" type="slidenum">
              <a:rPr lang="en-US" smtClean="0"/>
              <a:t>2</a:t>
            </a:fld>
            <a:endParaRPr lang="en-US"/>
          </a:p>
        </p:txBody>
      </p:sp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cap="small" dirty="0"/>
              <a:t>Introdução</a:t>
            </a:r>
          </a:p>
        </p:txBody>
      </p:sp>
      <p:sp>
        <p:nvSpPr>
          <p:cNvPr id="2" name="AutoShape 2" descr="http://www.conectandonos.net/ecuador/wp-content/uploads/2012/04/Objetivos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3076" name="Picture 4" descr="http://www.company.ingynet.com/images/objetivo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1984623"/>
            <a:ext cx="1590675" cy="1876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94174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pt-BR" dirty="0"/>
              <a:t>Conceitos do Modelo ER</a:t>
            </a:r>
          </a:p>
        </p:txBody>
      </p:sp>
      <p:sp>
        <p:nvSpPr>
          <p:cNvPr id="7" name="Espaço Reservado para Conteúdo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spcBef>
                <a:spcPts val="600"/>
              </a:spcBef>
              <a:spcAft>
                <a:spcPts val="1200"/>
              </a:spcAft>
            </a:pPr>
            <a:r>
              <a:rPr lang="pt-BR" sz="2900" b="1" i="1" dirty="0"/>
              <a:t>Cardinalidade 1</a:t>
            </a:r>
            <a:r>
              <a:rPr lang="pt-BR" sz="2900" i="1" dirty="0"/>
              <a:t>:</a:t>
            </a:r>
            <a:r>
              <a:rPr lang="pt-BR" sz="2900" b="1" i="1" dirty="0"/>
              <a:t>1 </a:t>
            </a:r>
            <a:r>
              <a:rPr lang="pt-BR" sz="2900" i="1" dirty="0"/>
              <a:t>(</a:t>
            </a:r>
            <a:r>
              <a:rPr lang="pt-BR" sz="2900" b="1" i="1" dirty="0"/>
              <a:t>um </a:t>
            </a:r>
            <a:r>
              <a:rPr lang="pt-BR" sz="2900" i="1" dirty="0"/>
              <a:t>para </a:t>
            </a:r>
            <a:r>
              <a:rPr lang="pt-BR" sz="2900" b="1" i="1" dirty="0"/>
              <a:t>um</a:t>
            </a:r>
            <a:r>
              <a:rPr lang="pt-BR" sz="2900" i="1" dirty="0"/>
              <a:t>)</a:t>
            </a:r>
          </a:p>
          <a:p>
            <a:pPr lvl="1" algn="just">
              <a:spcBef>
                <a:spcPts val="600"/>
              </a:spcBef>
              <a:spcAft>
                <a:spcPts val="1200"/>
              </a:spcAft>
            </a:pPr>
            <a:r>
              <a:rPr lang="pt-BR" sz="2500" b="1" i="1" dirty="0"/>
              <a:t>uma única entidade </a:t>
            </a:r>
            <a:r>
              <a:rPr lang="pt-BR" sz="2500" b="1" dirty="0">
                <a:solidFill>
                  <a:srgbClr val="FF0000"/>
                </a:solidFill>
              </a:rPr>
              <a:t>A </a:t>
            </a:r>
            <a:r>
              <a:rPr lang="pt-BR" sz="2500" dirty="0"/>
              <a:t>está </a:t>
            </a:r>
            <a:r>
              <a:rPr lang="pt-BR" sz="2500" b="1" i="1" dirty="0"/>
              <a:t>associada, </a:t>
            </a:r>
            <a:r>
              <a:rPr lang="pt-BR" sz="2500" dirty="0"/>
              <a:t>no </a:t>
            </a:r>
            <a:r>
              <a:rPr lang="pt-BR" sz="2500" b="1" i="1" dirty="0"/>
              <a:t>máximo</a:t>
            </a:r>
            <a:r>
              <a:rPr lang="pt-BR" sz="2500" dirty="0"/>
              <a:t>, a uma </a:t>
            </a:r>
            <a:r>
              <a:rPr lang="pt-BR" sz="2500" b="1" i="1" dirty="0"/>
              <a:t>única entidade </a:t>
            </a:r>
            <a:r>
              <a:rPr lang="pt-BR" sz="2500" dirty="0"/>
              <a:t>em </a:t>
            </a:r>
            <a:r>
              <a:rPr lang="pt-BR" sz="2500" b="1" dirty="0">
                <a:solidFill>
                  <a:srgbClr val="FF0000"/>
                </a:solidFill>
              </a:rPr>
              <a:t>B</a:t>
            </a:r>
          </a:p>
          <a:p>
            <a:pPr lvl="1" algn="just">
              <a:spcBef>
                <a:spcPts val="600"/>
              </a:spcBef>
              <a:spcAft>
                <a:spcPts val="1200"/>
              </a:spcAft>
            </a:pPr>
            <a:r>
              <a:rPr lang="pt-BR" sz="2500" b="1" i="1" dirty="0"/>
              <a:t>uma entidade </a:t>
            </a:r>
            <a:r>
              <a:rPr lang="pt-BR" sz="2500" b="1" dirty="0">
                <a:solidFill>
                  <a:srgbClr val="FF0000"/>
                </a:solidFill>
              </a:rPr>
              <a:t>B</a:t>
            </a:r>
            <a:r>
              <a:rPr lang="pt-BR" sz="2500" dirty="0"/>
              <a:t>,</a:t>
            </a:r>
            <a:r>
              <a:rPr lang="pt-BR" sz="2500" b="1" dirty="0">
                <a:solidFill>
                  <a:srgbClr val="FF0000"/>
                </a:solidFill>
              </a:rPr>
              <a:t> </a:t>
            </a:r>
            <a:r>
              <a:rPr lang="pt-BR" sz="2500" dirty="0"/>
              <a:t>também está </a:t>
            </a:r>
            <a:r>
              <a:rPr lang="pt-BR" sz="2500" b="1" i="1" dirty="0"/>
              <a:t>associada</a:t>
            </a:r>
            <a:r>
              <a:rPr lang="pt-BR" sz="2500" dirty="0"/>
              <a:t>, no </a:t>
            </a:r>
            <a:r>
              <a:rPr lang="pt-BR" sz="2500" b="1" i="1" dirty="0"/>
              <a:t>máximo</a:t>
            </a:r>
            <a:r>
              <a:rPr lang="pt-BR" sz="2500" dirty="0"/>
              <a:t>, a </a:t>
            </a:r>
            <a:r>
              <a:rPr lang="pt-BR" sz="2500" b="1" i="1" dirty="0"/>
              <a:t>uma entidade </a:t>
            </a:r>
            <a:r>
              <a:rPr lang="pt-BR" sz="2500" dirty="0"/>
              <a:t>em </a:t>
            </a:r>
            <a:r>
              <a:rPr lang="pt-BR" sz="2500" b="1" dirty="0">
                <a:solidFill>
                  <a:srgbClr val="FF0000"/>
                </a:solidFill>
              </a:rPr>
              <a:t>A</a:t>
            </a:r>
            <a:endParaRPr lang="pt-BR" b="1" dirty="0">
              <a:solidFill>
                <a:srgbClr val="FF0000"/>
              </a:solidFill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A8EEC5-7D36-42A5-81E9-0BAA8A66126C}" type="slidenum">
              <a:rPr lang="en-US" smtClean="0"/>
              <a:t>20</a:t>
            </a:fld>
            <a:endParaRPr lang="en-US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6008" y="3851196"/>
            <a:ext cx="2732929" cy="2530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6318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pt-BR" dirty="0"/>
              <a:t>Conceitos do Modelo ER</a:t>
            </a:r>
          </a:p>
        </p:txBody>
      </p:sp>
      <p:sp>
        <p:nvSpPr>
          <p:cNvPr id="7" name="Espaço Reservado para Conteúdo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spcBef>
                <a:spcPts val="600"/>
              </a:spcBef>
              <a:spcAft>
                <a:spcPts val="1200"/>
              </a:spcAft>
            </a:pPr>
            <a:r>
              <a:rPr lang="pt-BR" sz="2900" b="1" i="1" dirty="0"/>
              <a:t>Cardinalidade </a:t>
            </a:r>
            <a:r>
              <a:rPr lang="pt-BR" sz="2900" i="1" dirty="0"/>
              <a:t>em </a:t>
            </a:r>
            <a:r>
              <a:rPr lang="pt-BR" sz="2900" b="1" i="1" dirty="0"/>
              <a:t>Relacionamento Ternário</a:t>
            </a:r>
          </a:p>
          <a:p>
            <a:pPr lvl="1" algn="just">
              <a:spcBef>
                <a:spcPts val="600"/>
              </a:spcBef>
              <a:spcAft>
                <a:spcPts val="1200"/>
              </a:spcAft>
            </a:pPr>
            <a:r>
              <a:rPr lang="pt-BR" sz="2500" b="1" i="1" dirty="0"/>
              <a:t>Cardinalidade possíveis </a:t>
            </a:r>
            <a:r>
              <a:rPr lang="pt-BR" sz="2500" dirty="0"/>
              <a:t>para </a:t>
            </a:r>
            <a:r>
              <a:rPr lang="pt-BR" sz="2500" b="1" i="1" dirty="0"/>
              <a:t>relacionamentos ternários:</a:t>
            </a:r>
          </a:p>
          <a:p>
            <a:pPr lvl="2" algn="just">
              <a:spcBef>
                <a:spcPts val="600"/>
              </a:spcBef>
              <a:spcAft>
                <a:spcPts val="1200"/>
              </a:spcAft>
            </a:pPr>
            <a:r>
              <a:rPr lang="pt-BR" b="1" dirty="0"/>
              <a:t>1</a:t>
            </a:r>
            <a:r>
              <a:rPr lang="pt-BR" dirty="0"/>
              <a:t>:</a:t>
            </a:r>
            <a:r>
              <a:rPr lang="pt-BR" b="1" dirty="0"/>
              <a:t>1</a:t>
            </a:r>
            <a:r>
              <a:rPr lang="pt-BR" dirty="0"/>
              <a:t>:</a:t>
            </a:r>
            <a:r>
              <a:rPr lang="pt-BR" b="1" dirty="0"/>
              <a:t>1</a:t>
            </a:r>
          </a:p>
          <a:p>
            <a:pPr lvl="2" algn="just">
              <a:spcBef>
                <a:spcPts val="600"/>
              </a:spcBef>
              <a:spcAft>
                <a:spcPts val="1200"/>
              </a:spcAft>
            </a:pPr>
            <a:r>
              <a:rPr lang="pt-BR" b="1" dirty="0"/>
              <a:t>1</a:t>
            </a:r>
            <a:r>
              <a:rPr lang="pt-BR" dirty="0"/>
              <a:t>:</a:t>
            </a:r>
            <a:r>
              <a:rPr lang="pt-BR" b="1" dirty="0"/>
              <a:t>1</a:t>
            </a:r>
            <a:r>
              <a:rPr lang="pt-BR" dirty="0"/>
              <a:t>:</a:t>
            </a:r>
            <a:r>
              <a:rPr lang="pt-BR" b="1" dirty="0"/>
              <a:t>N</a:t>
            </a:r>
          </a:p>
          <a:p>
            <a:pPr lvl="2" algn="just">
              <a:spcBef>
                <a:spcPts val="600"/>
              </a:spcBef>
              <a:spcAft>
                <a:spcPts val="1200"/>
              </a:spcAft>
            </a:pPr>
            <a:r>
              <a:rPr lang="pt-BR" b="1" dirty="0"/>
              <a:t>1</a:t>
            </a:r>
            <a:r>
              <a:rPr lang="pt-BR" dirty="0"/>
              <a:t>:</a:t>
            </a:r>
            <a:r>
              <a:rPr lang="pt-BR" b="1" dirty="0"/>
              <a:t>N</a:t>
            </a:r>
            <a:r>
              <a:rPr lang="pt-BR" dirty="0"/>
              <a:t>:</a:t>
            </a:r>
            <a:r>
              <a:rPr lang="pt-BR" b="1" dirty="0"/>
              <a:t>N</a:t>
            </a:r>
          </a:p>
          <a:p>
            <a:pPr lvl="2" algn="just">
              <a:spcBef>
                <a:spcPts val="600"/>
              </a:spcBef>
              <a:spcAft>
                <a:spcPts val="1200"/>
              </a:spcAft>
            </a:pPr>
            <a:r>
              <a:rPr lang="pt-BR" b="1" dirty="0"/>
              <a:t>N</a:t>
            </a:r>
            <a:r>
              <a:rPr lang="pt-BR" dirty="0"/>
              <a:t>:</a:t>
            </a:r>
            <a:r>
              <a:rPr lang="pt-BR" b="1" dirty="0"/>
              <a:t>N</a:t>
            </a:r>
            <a:r>
              <a:rPr lang="pt-BR" dirty="0"/>
              <a:t>:</a:t>
            </a:r>
            <a:r>
              <a:rPr lang="pt-BR" b="1" dirty="0"/>
              <a:t>N</a:t>
            </a:r>
          </a:p>
          <a:p>
            <a:pPr lvl="1" algn="just">
              <a:spcBef>
                <a:spcPts val="600"/>
              </a:spcBef>
              <a:spcAft>
                <a:spcPts val="1200"/>
              </a:spcAft>
            </a:pPr>
            <a:r>
              <a:rPr lang="pt-BR" sz="2500" dirty="0"/>
              <a:t>A </a:t>
            </a:r>
            <a:r>
              <a:rPr lang="pt-BR" sz="2500" b="1" i="1" dirty="0"/>
              <a:t>informação </a:t>
            </a:r>
            <a:r>
              <a:rPr lang="pt-BR" sz="2500" dirty="0"/>
              <a:t>pode ser vista </a:t>
            </a:r>
            <a:r>
              <a:rPr lang="pt-BR" sz="2500" b="1" i="1" dirty="0"/>
              <a:t>desprezando-se algumas </a:t>
            </a:r>
            <a:r>
              <a:rPr lang="pt-BR" sz="2500" dirty="0"/>
              <a:t>das </a:t>
            </a:r>
            <a:r>
              <a:rPr lang="pt-BR" sz="2500" b="1" dirty="0">
                <a:solidFill>
                  <a:srgbClr val="FF0000"/>
                </a:solidFill>
              </a:rPr>
              <a:t>ENTIDADES </a:t>
            </a:r>
            <a:r>
              <a:rPr lang="pt-BR" sz="2500" dirty="0"/>
              <a:t>do </a:t>
            </a:r>
            <a:r>
              <a:rPr lang="pt-BR" sz="2500" b="1" i="1" dirty="0"/>
              <a:t>relacionamento </a:t>
            </a:r>
            <a:r>
              <a:rPr lang="pt-BR" sz="2500" i="1" dirty="0"/>
              <a:t>(como se fosse um </a:t>
            </a:r>
            <a:r>
              <a:rPr lang="pt-BR" sz="2500" i="1" dirty="0">
                <a:solidFill>
                  <a:srgbClr val="FF0000"/>
                </a:solidFill>
              </a:rPr>
              <a:t>relacionamento binário</a:t>
            </a:r>
            <a:r>
              <a:rPr lang="pt-BR" sz="2500" i="1" dirty="0"/>
              <a:t>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A8EEC5-7D36-42A5-81E9-0BAA8A66126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9457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pt-BR" dirty="0"/>
              <a:t>Conceitos do Modelo ER</a:t>
            </a:r>
          </a:p>
        </p:txBody>
      </p:sp>
      <p:sp>
        <p:nvSpPr>
          <p:cNvPr id="7" name="Espaço Reservado para Conteúdo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spcBef>
                <a:spcPts val="600"/>
              </a:spcBef>
              <a:spcAft>
                <a:spcPts val="1200"/>
              </a:spcAft>
            </a:pPr>
            <a:r>
              <a:rPr lang="pt-BR" sz="2900" i="1" dirty="0"/>
              <a:t>A </a:t>
            </a:r>
            <a:r>
              <a:rPr lang="pt-BR" sz="2900" b="1" i="1" dirty="0"/>
              <a:t>definição </a:t>
            </a:r>
            <a:r>
              <a:rPr lang="pt-BR" sz="2900" i="1" dirty="0"/>
              <a:t>de um </a:t>
            </a:r>
            <a:r>
              <a:rPr lang="pt-BR" sz="2900" b="1" i="1" dirty="0"/>
              <a:t>relacionamento envolve:</a:t>
            </a:r>
          </a:p>
          <a:p>
            <a:pPr lvl="1" algn="just">
              <a:spcBef>
                <a:spcPts val="600"/>
              </a:spcBef>
              <a:spcAft>
                <a:spcPts val="1200"/>
              </a:spcAft>
            </a:pPr>
            <a:r>
              <a:rPr lang="pt-BR" sz="2500" b="1" i="1" u="sng" dirty="0">
                <a:highlight>
                  <a:srgbClr val="FF0000"/>
                </a:highlight>
              </a:rPr>
              <a:t>Cardinalidade Máxima</a:t>
            </a:r>
            <a:r>
              <a:rPr lang="pt-BR" sz="2500" b="1" i="1" dirty="0">
                <a:highlight>
                  <a:srgbClr val="FF0000"/>
                </a:highlight>
              </a:rPr>
              <a:t>:</a:t>
            </a:r>
          </a:p>
          <a:p>
            <a:pPr lvl="2" algn="just">
              <a:spcBef>
                <a:spcPts val="600"/>
              </a:spcBef>
              <a:spcAft>
                <a:spcPts val="1200"/>
              </a:spcAft>
            </a:pPr>
            <a:r>
              <a:rPr lang="pt-BR" b="1" i="1" dirty="0"/>
              <a:t>quantidade máxima </a:t>
            </a:r>
            <a:r>
              <a:rPr lang="pt-BR" dirty="0"/>
              <a:t>de </a:t>
            </a:r>
            <a:r>
              <a:rPr lang="pt-BR" b="1" i="1" dirty="0"/>
              <a:t>ocorrências </a:t>
            </a:r>
            <a:r>
              <a:rPr lang="pt-BR" dirty="0"/>
              <a:t>de </a:t>
            </a:r>
            <a:r>
              <a:rPr lang="pt-BR" b="1" i="1" dirty="0"/>
              <a:t>entidades </a:t>
            </a:r>
            <a:r>
              <a:rPr lang="pt-BR" dirty="0"/>
              <a:t>que </a:t>
            </a:r>
            <a:r>
              <a:rPr lang="pt-BR" b="1" i="1" dirty="0"/>
              <a:t>podem estar associadas </a:t>
            </a:r>
            <a:r>
              <a:rPr lang="pt-BR" dirty="0"/>
              <a:t>a </a:t>
            </a:r>
            <a:r>
              <a:rPr lang="pt-BR" b="1" i="1" dirty="0"/>
              <a:t>uma ocorrência </a:t>
            </a:r>
            <a:r>
              <a:rPr lang="pt-BR" dirty="0"/>
              <a:t>de outra </a:t>
            </a:r>
            <a:r>
              <a:rPr lang="pt-BR" b="1" i="1" dirty="0"/>
              <a:t>entidade </a:t>
            </a:r>
            <a:r>
              <a:rPr lang="pt-BR" i="1" dirty="0"/>
              <a:t>(</a:t>
            </a:r>
            <a:r>
              <a:rPr lang="pt-BR" i="1" dirty="0">
                <a:solidFill>
                  <a:srgbClr val="FF0000"/>
                </a:solidFill>
              </a:rPr>
              <a:t>1</a:t>
            </a:r>
            <a:r>
              <a:rPr lang="pt-BR" i="1" dirty="0"/>
              <a:t> ou </a:t>
            </a:r>
            <a:r>
              <a:rPr lang="pt-BR" i="1" dirty="0">
                <a:solidFill>
                  <a:srgbClr val="FF0000"/>
                </a:solidFill>
              </a:rPr>
              <a:t>N</a:t>
            </a:r>
            <a:r>
              <a:rPr lang="pt-BR" i="1" dirty="0"/>
              <a:t>)</a:t>
            </a:r>
            <a:endParaRPr lang="pt-BR" sz="2500" i="1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A8EEC5-7D36-42A5-81E9-0BAA8A66126C}" type="slidenum">
              <a:rPr lang="en-US" smtClean="0"/>
              <a:t>22</a:t>
            </a:fld>
            <a:endParaRPr lang="en-US"/>
          </a:p>
        </p:txBody>
      </p:sp>
      <p:cxnSp>
        <p:nvCxnSpPr>
          <p:cNvPr id="8" name="Conector reto 7"/>
          <p:cNvCxnSpPr>
            <a:stCxn id="9" idx="3"/>
            <a:endCxn id="11" idx="1"/>
          </p:cNvCxnSpPr>
          <p:nvPr/>
        </p:nvCxnSpPr>
        <p:spPr>
          <a:xfrm>
            <a:off x="2980184" y="4759114"/>
            <a:ext cx="28956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tângulo 8"/>
          <p:cNvSpPr/>
          <p:nvPr/>
        </p:nvSpPr>
        <p:spPr>
          <a:xfrm>
            <a:off x="755576" y="4388346"/>
            <a:ext cx="2224608" cy="74153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500" dirty="0">
                <a:solidFill>
                  <a:schemeClr val="tx1"/>
                </a:solidFill>
              </a:rPr>
              <a:t>Empregados</a:t>
            </a:r>
          </a:p>
        </p:txBody>
      </p:sp>
      <p:sp>
        <p:nvSpPr>
          <p:cNvPr id="10" name="CaixaDeTexto 9"/>
          <p:cNvSpPr txBox="1"/>
          <p:nvPr/>
        </p:nvSpPr>
        <p:spPr>
          <a:xfrm>
            <a:off x="1482001" y="5517232"/>
            <a:ext cx="5868979" cy="9694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900" i="1" dirty="0">
                <a:solidFill>
                  <a:srgbClr val="0070C0"/>
                </a:solidFill>
              </a:rPr>
              <a:t>“um empregado está lotado no máximo em 1</a:t>
            </a:r>
          </a:p>
          <a:p>
            <a:pPr algn="ctr"/>
            <a:r>
              <a:rPr lang="pt-BR" sz="1900" i="1" dirty="0">
                <a:solidFill>
                  <a:srgbClr val="0070C0"/>
                </a:solidFill>
              </a:rPr>
              <a:t>departamento. Um departamento tem até N empregados</a:t>
            </a:r>
          </a:p>
          <a:p>
            <a:pPr algn="ctr"/>
            <a:r>
              <a:rPr lang="pt-BR" sz="1900" i="1" dirty="0">
                <a:solidFill>
                  <a:srgbClr val="0070C0"/>
                </a:solidFill>
              </a:rPr>
              <a:t>lotados nele”</a:t>
            </a:r>
          </a:p>
        </p:txBody>
      </p:sp>
      <p:sp>
        <p:nvSpPr>
          <p:cNvPr id="11" name="Retângulo 10"/>
          <p:cNvSpPr/>
          <p:nvPr/>
        </p:nvSpPr>
        <p:spPr>
          <a:xfrm>
            <a:off x="5875784" y="4388346"/>
            <a:ext cx="2224608" cy="74153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500" dirty="0">
                <a:solidFill>
                  <a:schemeClr val="tx1"/>
                </a:solidFill>
              </a:rPr>
              <a:t>Departamentos</a:t>
            </a:r>
          </a:p>
        </p:txBody>
      </p:sp>
      <p:sp>
        <p:nvSpPr>
          <p:cNvPr id="12" name="Losango 11"/>
          <p:cNvSpPr/>
          <p:nvPr/>
        </p:nvSpPr>
        <p:spPr>
          <a:xfrm>
            <a:off x="3506738" y="4077072"/>
            <a:ext cx="1802244" cy="1373138"/>
          </a:xfrm>
          <a:prstGeom prst="diamond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lotação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3" name="CaixaDeTexto 12"/>
          <p:cNvSpPr txBox="1"/>
          <p:nvPr/>
        </p:nvSpPr>
        <p:spPr>
          <a:xfrm>
            <a:off x="3059832" y="4222249"/>
            <a:ext cx="37061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200" b="1" dirty="0">
                <a:solidFill>
                  <a:srgbClr val="0070C0"/>
                </a:solidFill>
              </a:rPr>
              <a:t>N</a:t>
            </a:r>
          </a:p>
        </p:txBody>
      </p:sp>
      <p:sp>
        <p:nvSpPr>
          <p:cNvPr id="14" name="CaixaDeTexto 13"/>
          <p:cNvSpPr txBox="1"/>
          <p:nvPr/>
        </p:nvSpPr>
        <p:spPr>
          <a:xfrm>
            <a:off x="5379234" y="4222249"/>
            <a:ext cx="32733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200" b="1" dirty="0">
                <a:solidFill>
                  <a:srgbClr val="0070C0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4237388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pt-BR" dirty="0"/>
              <a:t>Conceitos do Modelo ER</a:t>
            </a:r>
          </a:p>
        </p:txBody>
      </p:sp>
      <p:sp>
        <p:nvSpPr>
          <p:cNvPr id="7" name="Espaço Reservado para Conteúdo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spcBef>
                <a:spcPts val="600"/>
              </a:spcBef>
              <a:spcAft>
                <a:spcPts val="1200"/>
              </a:spcAft>
            </a:pPr>
            <a:r>
              <a:rPr lang="pt-BR" sz="2900" b="1" i="1" dirty="0"/>
              <a:t>Exemplos </a:t>
            </a:r>
            <a:r>
              <a:rPr lang="pt-BR" sz="2900" i="1" dirty="0"/>
              <a:t>de </a:t>
            </a:r>
            <a:r>
              <a:rPr lang="pt-BR" sz="2900" b="1" i="1" dirty="0"/>
              <a:t>cardinalidades máximas: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A8EEC5-7D36-42A5-81E9-0BAA8A66126C}" type="slidenum">
              <a:rPr lang="en-US" smtClean="0"/>
              <a:t>23</a:t>
            </a:fld>
            <a:endParaRPr lang="en-US"/>
          </a:p>
        </p:txBody>
      </p:sp>
      <p:cxnSp>
        <p:nvCxnSpPr>
          <p:cNvPr id="8" name="Conector reto 7"/>
          <p:cNvCxnSpPr>
            <a:cxnSpLocks/>
            <a:stCxn id="9" idx="3"/>
            <a:endCxn id="11" idx="1"/>
          </p:cNvCxnSpPr>
          <p:nvPr/>
        </p:nvCxnSpPr>
        <p:spPr>
          <a:xfrm>
            <a:off x="3124200" y="2432509"/>
            <a:ext cx="28956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tângulo 8"/>
          <p:cNvSpPr/>
          <p:nvPr/>
        </p:nvSpPr>
        <p:spPr>
          <a:xfrm>
            <a:off x="899592" y="2156098"/>
            <a:ext cx="2224608" cy="55282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500" dirty="0">
                <a:solidFill>
                  <a:schemeClr val="tx1"/>
                </a:solidFill>
              </a:rPr>
              <a:t>Empregados</a:t>
            </a:r>
          </a:p>
        </p:txBody>
      </p:sp>
      <p:sp>
        <p:nvSpPr>
          <p:cNvPr id="11" name="Retângulo 10"/>
          <p:cNvSpPr/>
          <p:nvPr/>
        </p:nvSpPr>
        <p:spPr>
          <a:xfrm>
            <a:off x="6019800" y="2156098"/>
            <a:ext cx="2224608" cy="55282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500" dirty="0">
                <a:solidFill>
                  <a:schemeClr val="tx1"/>
                </a:solidFill>
              </a:rPr>
              <a:t>Departamentos</a:t>
            </a:r>
          </a:p>
        </p:txBody>
      </p:sp>
      <p:sp>
        <p:nvSpPr>
          <p:cNvPr id="12" name="Losango 11"/>
          <p:cNvSpPr/>
          <p:nvPr/>
        </p:nvSpPr>
        <p:spPr>
          <a:xfrm>
            <a:off x="3853804" y="1844824"/>
            <a:ext cx="1422234" cy="1224136"/>
          </a:xfrm>
          <a:prstGeom prst="diamond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3" name="CaixaDeTexto 12"/>
          <p:cNvSpPr txBox="1"/>
          <p:nvPr/>
        </p:nvSpPr>
        <p:spPr>
          <a:xfrm>
            <a:off x="3203848" y="1990001"/>
            <a:ext cx="32733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200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14" name="CaixaDeTexto 13"/>
          <p:cNvSpPr txBox="1"/>
          <p:nvPr/>
        </p:nvSpPr>
        <p:spPr>
          <a:xfrm>
            <a:off x="5523250" y="1990001"/>
            <a:ext cx="32733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200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15" name="CaixaDeTexto 14"/>
          <p:cNvSpPr txBox="1"/>
          <p:nvPr/>
        </p:nvSpPr>
        <p:spPr>
          <a:xfrm>
            <a:off x="4073504" y="2236222"/>
            <a:ext cx="982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gerência</a:t>
            </a:r>
          </a:p>
        </p:txBody>
      </p:sp>
      <p:cxnSp>
        <p:nvCxnSpPr>
          <p:cNvPr id="16" name="Conector reto 15"/>
          <p:cNvCxnSpPr>
            <a:cxnSpLocks/>
            <a:stCxn id="17" idx="3"/>
            <a:endCxn id="18" idx="1"/>
          </p:cNvCxnSpPr>
          <p:nvPr/>
        </p:nvCxnSpPr>
        <p:spPr>
          <a:xfrm>
            <a:off x="3124200" y="4126805"/>
            <a:ext cx="28956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tângulo 16"/>
          <p:cNvSpPr/>
          <p:nvPr/>
        </p:nvSpPr>
        <p:spPr>
          <a:xfrm>
            <a:off x="899592" y="3850394"/>
            <a:ext cx="2224608" cy="55282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500" dirty="0">
                <a:solidFill>
                  <a:schemeClr val="tx1"/>
                </a:solidFill>
              </a:rPr>
              <a:t>Empregados</a:t>
            </a:r>
          </a:p>
        </p:txBody>
      </p:sp>
      <p:sp>
        <p:nvSpPr>
          <p:cNvPr id="18" name="Retângulo 17"/>
          <p:cNvSpPr/>
          <p:nvPr/>
        </p:nvSpPr>
        <p:spPr>
          <a:xfrm>
            <a:off x="6019800" y="3850394"/>
            <a:ext cx="2224608" cy="55282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500" dirty="0">
                <a:solidFill>
                  <a:schemeClr val="tx1"/>
                </a:solidFill>
              </a:rPr>
              <a:t>Projetos</a:t>
            </a:r>
          </a:p>
        </p:txBody>
      </p:sp>
      <p:sp>
        <p:nvSpPr>
          <p:cNvPr id="19" name="Losango 18"/>
          <p:cNvSpPr/>
          <p:nvPr/>
        </p:nvSpPr>
        <p:spPr>
          <a:xfrm>
            <a:off x="3853804" y="3539120"/>
            <a:ext cx="1422234" cy="1224136"/>
          </a:xfrm>
          <a:prstGeom prst="diamond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20" name="CaixaDeTexto 19"/>
          <p:cNvSpPr txBox="1"/>
          <p:nvPr/>
        </p:nvSpPr>
        <p:spPr>
          <a:xfrm>
            <a:off x="3203848" y="3684297"/>
            <a:ext cx="37061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200" b="1" dirty="0">
                <a:solidFill>
                  <a:srgbClr val="0070C0"/>
                </a:solidFill>
              </a:rPr>
              <a:t>N</a:t>
            </a:r>
          </a:p>
        </p:txBody>
      </p:sp>
      <p:sp>
        <p:nvSpPr>
          <p:cNvPr id="21" name="CaixaDeTexto 20"/>
          <p:cNvSpPr txBox="1"/>
          <p:nvPr/>
        </p:nvSpPr>
        <p:spPr>
          <a:xfrm>
            <a:off x="5523250" y="3684297"/>
            <a:ext cx="37061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200" b="1" dirty="0">
                <a:solidFill>
                  <a:srgbClr val="0070C0"/>
                </a:solidFill>
              </a:rPr>
              <a:t>N</a:t>
            </a:r>
          </a:p>
        </p:txBody>
      </p:sp>
      <p:sp>
        <p:nvSpPr>
          <p:cNvPr id="22" name="CaixaDeTexto 21"/>
          <p:cNvSpPr txBox="1"/>
          <p:nvPr/>
        </p:nvSpPr>
        <p:spPr>
          <a:xfrm>
            <a:off x="3891844" y="3930518"/>
            <a:ext cx="1338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participação</a:t>
            </a:r>
          </a:p>
        </p:txBody>
      </p:sp>
      <p:cxnSp>
        <p:nvCxnSpPr>
          <p:cNvPr id="23" name="Conector reto 22"/>
          <p:cNvCxnSpPr>
            <a:cxnSpLocks/>
            <a:stCxn id="24" idx="3"/>
            <a:endCxn id="25" idx="1"/>
          </p:cNvCxnSpPr>
          <p:nvPr/>
        </p:nvCxnSpPr>
        <p:spPr>
          <a:xfrm>
            <a:off x="3124200" y="5663659"/>
            <a:ext cx="28956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tângulo 23"/>
          <p:cNvSpPr/>
          <p:nvPr/>
        </p:nvSpPr>
        <p:spPr>
          <a:xfrm>
            <a:off x="899592" y="5387248"/>
            <a:ext cx="2224608" cy="55282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500" dirty="0">
                <a:solidFill>
                  <a:schemeClr val="tx1"/>
                </a:solidFill>
              </a:rPr>
              <a:t>Empregados</a:t>
            </a:r>
          </a:p>
        </p:txBody>
      </p:sp>
      <p:sp>
        <p:nvSpPr>
          <p:cNvPr id="25" name="Retângulo 24"/>
          <p:cNvSpPr/>
          <p:nvPr/>
        </p:nvSpPr>
        <p:spPr>
          <a:xfrm>
            <a:off x="6019800" y="5387248"/>
            <a:ext cx="2224608" cy="55282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500" dirty="0">
                <a:solidFill>
                  <a:schemeClr val="tx1"/>
                </a:solidFill>
              </a:rPr>
              <a:t>Projetos</a:t>
            </a:r>
          </a:p>
        </p:txBody>
      </p:sp>
      <p:sp>
        <p:nvSpPr>
          <p:cNvPr id="26" name="Losango 25"/>
          <p:cNvSpPr/>
          <p:nvPr/>
        </p:nvSpPr>
        <p:spPr>
          <a:xfrm>
            <a:off x="3853804" y="5075974"/>
            <a:ext cx="1422234" cy="1224136"/>
          </a:xfrm>
          <a:prstGeom prst="diamond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27" name="CaixaDeTexto 26"/>
          <p:cNvSpPr txBox="1"/>
          <p:nvPr/>
        </p:nvSpPr>
        <p:spPr>
          <a:xfrm>
            <a:off x="3203848" y="5221151"/>
            <a:ext cx="32733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200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28" name="CaixaDeTexto 27"/>
          <p:cNvSpPr txBox="1"/>
          <p:nvPr/>
        </p:nvSpPr>
        <p:spPr>
          <a:xfrm>
            <a:off x="5523250" y="5221151"/>
            <a:ext cx="32733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200" b="1" dirty="0">
                <a:solidFill>
                  <a:srgbClr val="0070C0"/>
                </a:solidFill>
              </a:rPr>
              <a:t>2</a:t>
            </a:r>
          </a:p>
        </p:txBody>
      </p:sp>
      <p:sp>
        <p:nvSpPr>
          <p:cNvPr id="29" name="CaixaDeTexto 28"/>
          <p:cNvSpPr txBox="1"/>
          <p:nvPr/>
        </p:nvSpPr>
        <p:spPr>
          <a:xfrm>
            <a:off x="3875802" y="5467372"/>
            <a:ext cx="1399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coordenação</a:t>
            </a:r>
          </a:p>
        </p:txBody>
      </p:sp>
    </p:spTree>
    <p:extLst>
      <p:ext uri="{BB962C8B-B14F-4D97-AF65-F5344CB8AC3E}">
        <p14:creationId xmlns:p14="http://schemas.microsoft.com/office/powerpoint/2010/main" val="19805109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pt-BR" dirty="0"/>
              <a:t>Conceitos do Modelo ER</a:t>
            </a:r>
          </a:p>
        </p:txBody>
      </p:sp>
      <p:sp>
        <p:nvSpPr>
          <p:cNvPr id="7" name="Espaço Reservado para Conteúdo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spcBef>
                <a:spcPts val="600"/>
              </a:spcBef>
              <a:spcAft>
                <a:spcPts val="1200"/>
              </a:spcAft>
            </a:pPr>
            <a:r>
              <a:rPr lang="pt-BR" sz="2900" i="1" dirty="0"/>
              <a:t>A </a:t>
            </a:r>
            <a:r>
              <a:rPr lang="pt-BR" sz="2900" b="1" i="1" dirty="0"/>
              <a:t>definição </a:t>
            </a:r>
            <a:r>
              <a:rPr lang="pt-BR" sz="2900" i="1" dirty="0"/>
              <a:t>de um </a:t>
            </a:r>
            <a:r>
              <a:rPr lang="pt-BR" sz="2900" b="1" i="1" dirty="0"/>
              <a:t>relacionamento envolve:</a:t>
            </a:r>
          </a:p>
          <a:p>
            <a:pPr lvl="1" algn="just">
              <a:spcBef>
                <a:spcPts val="600"/>
              </a:spcBef>
              <a:spcAft>
                <a:spcPts val="1200"/>
              </a:spcAft>
            </a:pPr>
            <a:r>
              <a:rPr lang="pt-BR" sz="2500" b="1" i="1" u="sng" dirty="0">
                <a:highlight>
                  <a:srgbClr val="FF0000"/>
                </a:highlight>
              </a:rPr>
              <a:t>Cardinalidade Mínima</a:t>
            </a:r>
            <a:r>
              <a:rPr lang="pt-BR" sz="2500" b="1" i="1" dirty="0">
                <a:highlight>
                  <a:srgbClr val="FF0000"/>
                </a:highlight>
              </a:rPr>
              <a:t>:</a:t>
            </a:r>
          </a:p>
          <a:p>
            <a:pPr lvl="2" algn="just">
              <a:spcBef>
                <a:spcPts val="600"/>
              </a:spcBef>
              <a:spcAft>
                <a:spcPts val="1200"/>
              </a:spcAft>
            </a:pPr>
            <a:r>
              <a:rPr lang="pt-BR" b="1" i="1" dirty="0"/>
              <a:t>indica </a:t>
            </a:r>
            <a:r>
              <a:rPr lang="pt-BR" dirty="0"/>
              <a:t>se a </a:t>
            </a:r>
            <a:r>
              <a:rPr lang="pt-BR" b="1" i="1" dirty="0"/>
              <a:t>participação </a:t>
            </a:r>
            <a:r>
              <a:rPr lang="pt-BR" dirty="0"/>
              <a:t>das </a:t>
            </a:r>
            <a:r>
              <a:rPr lang="pt-BR" b="1" i="1" dirty="0"/>
              <a:t>ocorrências </a:t>
            </a:r>
            <a:r>
              <a:rPr lang="pt-BR" dirty="0"/>
              <a:t>de </a:t>
            </a:r>
            <a:r>
              <a:rPr lang="pt-BR" b="1" i="1" dirty="0"/>
              <a:t>entidades </a:t>
            </a:r>
            <a:r>
              <a:rPr lang="pt-BR" dirty="0"/>
              <a:t>no </a:t>
            </a:r>
            <a:r>
              <a:rPr lang="pt-BR" b="1" i="1" dirty="0"/>
              <a:t>relacionamento </a:t>
            </a:r>
            <a:r>
              <a:rPr lang="pt-BR" dirty="0"/>
              <a:t>é </a:t>
            </a:r>
            <a:r>
              <a:rPr lang="pt-BR" b="1" i="1" dirty="0"/>
              <a:t>obrigatória </a:t>
            </a:r>
            <a:r>
              <a:rPr lang="pt-BR" dirty="0"/>
              <a:t>ou </a:t>
            </a:r>
            <a:r>
              <a:rPr lang="pt-BR" b="1" i="1" dirty="0"/>
              <a:t>opcional</a:t>
            </a:r>
            <a:endParaRPr lang="pt-BR" sz="2500" b="1" i="1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A8EEC5-7D36-42A5-81E9-0BAA8A66126C}" type="slidenum">
              <a:rPr lang="en-US" smtClean="0"/>
              <a:t>24</a:t>
            </a:fld>
            <a:endParaRPr lang="en-US"/>
          </a:p>
        </p:txBody>
      </p:sp>
      <p:cxnSp>
        <p:nvCxnSpPr>
          <p:cNvPr id="8" name="Conector reto 7"/>
          <p:cNvCxnSpPr>
            <a:stCxn id="9" idx="3"/>
            <a:endCxn id="11" idx="1"/>
          </p:cNvCxnSpPr>
          <p:nvPr/>
        </p:nvCxnSpPr>
        <p:spPr>
          <a:xfrm>
            <a:off x="2980184" y="4759114"/>
            <a:ext cx="28956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tângulo 8"/>
          <p:cNvSpPr/>
          <p:nvPr/>
        </p:nvSpPr>
        <p:spPr>
          <a:xfrm>
            <a:off x="755576" y="4388346"/>
            <a:ext cx="2224608" cy="74153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500" dirty="0">
                <a:solidFill>
                  <a:schemeClr val="tx1"/>
                </a:solidFill>
              </a:rPr>
              <a:t>Empregados</a:t>
            </a:r>
          </a:p>
        </p:txBody>
      </p:sp>
      <p:sp>
        <p:nvSpPr>
          <p:cNvPr id="10" name="CaixaDeTexto 9"/>
          <p:cNvSpPr txBox="1"/>
          <p:nvPr/>
        </p:nvSpPr>
        <p:spPr>
          <a:xfrm>
            <a:off x="405724" y="5593432"/>
            <a:ext cx="8021555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900" i="1" dirty="0">
                <a:solidFill>
                  <a:srgbClr val="0070C0"/>
                </a:solidFill>
              </a:rPr>
              <a:t>“um empregado </a:t>
            </a:r>
            <a:r>
              <a:rPr lang="pt-BR" sz="1900" b="1" i="1" dirty="0">
                <a:solidFill>
                  <a:srgbClr val="0070C0"/>
                </a:solidFill>
              </a:rPr>
              <a:t>obrigatoriamente está </a:t>
            </a:r>
            <a:r>
              <a:rPr lang="pt-BR" sz="1900" i="1" dirty="0">
                <a:solidFill>
                  <a:srgbClr val="0070C0"/>
                </a:solidFill>
              </a:rPr>
              <a:t>lotado no máximo em 1 departamento. </a:t>
            </a:r>
          </a:p>
          <a:p>
            <a:pPr algn="ctr"/>
            <a:r>
              <a:rPr lang="pt-BR" sz="1900" i="1" dirty="0">
                <a:solidFill>
                  <a:srgbClr val="0070C0"/>
                </a:solidFill>
              </a:rPr>
              <a:t>Um departamento </a:t>
            </a:r>
            <a:r>
              <a:rPr lang="pt-BR" sz="1900" b="1" i="1" dirty="0">
                <a:solidFill>
                  <a:srgbClr val="0070C0"/>
                </a:solidFill>
              </a:rPr>
              <a:t>pode ter </a:t>
            </a:r>
            <a:r>
              <a:rPr lang="pt-BR" sz="1900" i="1" dirty="0">
                <a:solidFill>
                  <a:srgbClr val="0070C0"/>
                </a:solidFill>
              </a:rPr>
              <a:t>até N empregados lotados nele”</a:t>
            </a:r>
          </a:p>
        </p:txBody>
      </p:sp>
      <p:sp>
        <p:nvSpPr>
          <p:cNvPr id="11" name="Retângulo 10"/>
          <p:cNvSpPr/>
          <p:nvPr/>
        </p:nvSpPr>
        <p:spPr>
          <a:xfrm>
            <a:off x="5875784" y="4388346"/>
            <a:ext cx="2224608" cy="74153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500" dirty="0">
                <a:solidFill>
                  <a:schemeClr val="tx1"/>
                </a:solidFill>
              </a:rPr>
              <a:t>Departamentos</a:t>
            </a:r>
          </a:p>
        </p:txBody>
      </p:sp>
      <p:sp>
        <p:nvSpPr>
          <p:cNvPr id="12" name="Losango 11"/>
          <p:cNvSpPr/>
          <p:nvPr/>
        </p:nvSpPr>
        <p:spPr>
          <a:xfrm>
            <a:off x="3506738" y="4077072"/>
            <a:ext cx="1802244" cy="1373138"/>
          </a:xfrm>
          <a:prstGeom prst="diamond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lotação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3" name="CaixaDeTexto 12"/>
          <p:cNvSpPr txBox="1"/>
          <p:nvPr/>
        </p:nvSpPr>
        <p:spPr>
          <a:xfrm>
            <a:off x="2964582" y="4222249"/>
            <a:ext cx="76174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200" b="1" dirty="0">
                <a:solidFill>
                  <a:srgbClr val="0070C0"/>
                </a:solidFill>
              </a:rPr>
              <a:t>(0,N)</a:t>
            </a:r>
          </a:p>
        </p:txBody>
      </p:sp>
      <p:sp>
        <p:nvSpPr>
          <p:cNvPr id="14" name="CaixaDeTexto 13"/>
          <p:cNvSpPr txBox="1"/>
          <p:nvPr/>
        </p:nvSpPr>
        <p:spPr>
          <a:xfrm>
            <a:off x="5188734" y="4222249"/>
            <a:ext cx="71846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200" b="1" dirty="0">
                <a:solidFill>
                  <a:srgbClr val="0070C0"/>
                </a:solidFill>
              </a:rPr>
              <a:t>(1,1)</a:t>
            </a:r>
          </a:p>
        </p:txBody>
      </p:sp>
      <p:sp>
        <p:nvSpPr>
          <p:cNvPr id="15" name="CaixaDeTexto 14"/>
          <p:cNvSpPr txBox="1"/>
          <p:nvPr/>
        </p:nvSpPr>
        <p:spPr>
          <a:xfrm>
            <a:off x="5371193" y="3399964"/>
            <a:ext cx="3527761" cy="677108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pPr algn="ctr"/>
            <a:r>
              <a:rPr lang="pt-BR" sz="1900" dirty="0">
                <a:solidFill>
                  <a:schemeClr val="bg1"/>
                </a:solidFill>
              </a:rPr>
              <a:t>notação de par de cardinalidades:</a:t>
            </a:r>
          </a:p>
          <a:p>
            <a:pPr algn="ctr"/>
            <a:r>
              <a:rPr lang="pt-BR" sz="1900" dirty="0">
                <a:solidFill>
                  <a:schemeClr val="bg1"/>
                </a:solidFill>
              </a:rPr>
              <a:t>(mínima, máxima)</a:t>
            </a:r>
          </a:p>
        </p:txBody>
      </p:sp>
      <p:cxnSp>
        <p:nvCxnSpPr>
          <p:cNvPr id="17" name="Conector de Seta Reta 16"/>
          <p:cNvCxnSpPr>
            <a:cxnSpLocks/>
          </p:cNvCxnSpPr>
          <p:nvPr/>
        </p:nvCxnSpPr>
        <p:spPr>
          <a:xfrm>
            <a:off x="4865348" y="3733202"/>
            <a:ext cx="507636" cy="48373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to 18"/>
          <p:cNvCxnSpPr>
            <a:endCxn id="15" idx="1"/>
          </p:cNvCxnSpPr>
          <p:nvPr/>
        </p:nvCxnSpPr>
        <p:spPr>
          <a:xfrm>
            <a:off x="4860032" y="3737894"/>
            <a:ext cx="511161" cy="62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2207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pt-BR" dirty="0"/>
              <a:t>Conceitos do Modelo ER</a:t>
            </a:r>
          </a:p>
        </p:txBody>
      </p:sp>
      <p:sp>
        <p:nvSpPr>
          <p:cNvPr id="7" name="Espaço Reservado para Conteúdo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spcBef>
                <a:spcPts val="600"/>
              </a:spcBef>
              <a:spcAft>
                <a:spcPts val="1200"/>
              </a:spcAft>
            </a:pPr>
            <a:r>
              <a:rPr lang="pt-BR" sz="2900" b="1" i="1" dirty="0"/>
              <a:t>Exemplos </a:t>
            </a:r>
            <a:r>
              <a:rPr lang="pt-BR" sz="2900" i="1" dirty="0"/>
              <a:t>de </a:t>
            </a:r>
            <a:r>
              <a:rPr lang="pt-BR" sz="2900" b="1" i="1" dirty="0"/>
              <a:t>cardinalidades máximas: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A8EEC5-7D36-42A5-81E9-0BAA8A66126C}" type="slidenum">
              <a:rPr lang="en-US" smtClean="0"/>
              <a:t>25</a:t>
            </a:fld>
            <a:endParaRPr lang="en-US"/>
          </a:p>
        </p:txBody>
      </p:sp>
      <p:cxnSp>
        <p:nvCxnSpPr>
          <p:cNvPr id="8" name="Conector reto 7"/>
          <p:cNvCxnSpPr>
            <a:cxnSpLocks/>
            <a:stCxn id="9" idx="3"/>
            <a:endCxn id="11" idx="1"/>
          </p:cNvCxnSpPr>
          <p:nvPr/>
        </p:nvCxnSpPr>
        <p:spPr>
          <a:xfrm>
            <a:off x="3124200" y="2432509"/>
            <a:ext cx="28956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tângulo 8"/>
          <p:cNvSpPr/>
          <p:nvPr/>
        </p:nvSpPr>
        <p:spPr>
          <a:xfrm>
            <a:off x="899592" y="2156098"/>
            <a:ext cx="2224608" cy="55282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500" dirty="0">
                <a:solidFill>
                  <a:schemeClr val="tx1"/>
                </a:solidFill>
              </a:rPr>
              <a:t>Empregados</a:t>
            </a:r>
          </a:p>
        </p:txBody>
      </p:sp>
      <p:sp>
        <p:nvSpPr>
          <p:cNvPr id="11" name="Retângulo 10"/>
          <p:cNvSpPr/>
          <p:nvPr/>
        </p:nvSpPr>
        <p:spPr>
          <a:xfrm>
            <a:off x="6019800" y="2156098"/>
            <a:ext cx="2224608" cy="55282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500" dirty="0">
                <a:solidFill>
                  <a:schemeClr val="tx1"/>
                </a:solidFill>
              </a:rPr>
              <a:t>Departamentos</a:t>
            </a:r>
          </a:p>
        </p:txBody>
      </p:sp>
      <p:sp>
        <p:nvSpPr>
          <p:cNvPr id="12" name="Losango 11"/>
          <p:cNvSpPr/>
          <p:nvPr/>
        </p:nvSpPr>
        <p:spPr>
          <a:xfrm>
            <a:off x="3853804" y="1844824"/>
            <a:ext cx="1422234" cy="1224136"/>
          </a:xfrm>
          <a:prstGeom prst="diamond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3" name="CaixaDeTexto 12"/>
          <p:cNvSpPr txBox="1"/>
          <p:nvPr/>
        </p:nvSpPr>
        <p:spPr>
          <a:xfrm>
            <a:off x="3171764" y="1990001"/>
            <a:ext cx="71846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200" b="1" dirty="0">
                <a:solidFill>
                  <a:srgbClr val="0070C0"/>
                </a:solidFill>
              </a:rPr>
              <a:t>(0,1)</a:t>
            </a:r>
          </a:p>
        </p:txBody>
      </p:sp>
      <p:sp>
        <p:nvSpPr>
          <p:cNvPr id="14" name="CaixaDeTexto 13"/>
          <p:cNvSpPr txBox="1"/>
          <p:nvPr/>
        </p:nvSpPr>
        <p:spPr>
          <a:xfrm>
            <a:off x="5234494" y="1990001"/>
            <a:ext cx="71846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200" b="1" dirty="0">
                <a:solidFill>
                  <a:srgbClr val="0070C0"/>
                </a:solidFill>
              </a:rPr>
              <a:t>(0,1)</a:t>
            </a:r>
          </a:p>
        </p:txBody>
      </p:sp>
      <p:sp>
        <p:nvSpPr>
          <p:cNvPr id="15" name="CaixaDeTexto 14"/>
          <p:cNvSpPr txBox="1"/>
          <p:nvPr/>
        </p:nvSpPr>
        <p:spPr>
          <a:xfrm>
            <a:off x="4073504" y="2236222"/>
            <a:ext cx="982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gerência</a:t>
            </a:r>
          </a:p>
        </p:txBody>
      </p:sp>
      <p:cxnSp>
        <p:nvCxnSpPr>
          <p:cNvPr id="16" name="Conector reto 15"/>
          <p:cNvCxnSpPr>
            <a:cxnSpLocks/>
            <a:stCxn id="17" idx="3"/>
            <a:endCxn id="18" idx="1"/>
          </p:cNvCxnSpPr>
          <p:nvPr/>
        </p:nvCxnSpPr>
        <p:spPr>
          <a:xfrm>
            <a:off x="3124200" y="4126805"/>
            <a:ext cx="28956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tângulo 16"/>
          <p:cNvSpPr/>
          <p:nvPr/>
        </p:nvSpPr>
        <p:spPr>
          <a:xfrm>
            <a:off x="899592" y="3850394"/>
            <a:ext cx="2224608" cy="55282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500" dirty="0">
                <a:solidFill>
                  <a:schemeClr val="tx1"/>
                </a:solidFill>
              </a:rPr>
              <a:t>Empregados</a:t>
            </a:r>
          </a:p>
        </p:txBody>
      </p:sp>
      <p:sp>
        <p:nvSpPr>
          <p:cNvPr id="18" name="Retângulo 17"/>
          <p:cNvSpPr/>
          <p:nvPr/>
        </p:nvSpPr>
        <p:spPr>
          <a:xfrm>
            <a:off x="6019800" y="3850394"/>
            <a:ext cx="2224608" cy="55282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500" dirty="0">
                <a:solidFill>
                  <a:schemeClr val="tx1"/>
                </a:solidFill>
              </a:rPr>
              <a:t>Projetos</a:t>
            </a:r>
          </a:p>
        </p:txBody>
      </p:sp>
      <p:sp>
        <p:nvSpPr>
          <p:cNvPr id="19" name="Losango 18"/>
          <p:cNvSpPr/>
          <p:nvPr/>
        </p:nvSpPr>
        <p:spPr>
          <a:xfrm>
            <a:off x="3853804" y="3539120"/>
            <a:ext cx="1422234" cy="1224136"/>
          </a:xfrm>
          <a:prstGeom prst="diamond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20" name="CaixaDeTexto 19"/>
          <p:cNvSpPr txBox="1"/>
          <p:nvPr/>
        </p:nvSpPr>
        <p:spPr>
          <a:xfrm>
            <a:off x="3123638" y="3684297"/>
            <a:ext cx="76174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200" b="1" dirty="0">
                <a:solidFill>
                  <a:srgbClr val="0070C0"/>
                </a:solidFill>
              </a:rPr>
              <a:t>(0,N)</a:t>
            </a:r>
          </a:p>
        </p:txBody>
      </p:sp>
      <p:sp>
        <p:nvSpPr>
          <p:cNvPr id="21" name="CaixaDeTexto 20"/>
          <p:cNvSpPr txBox="1"/>
          <p:nvPr/>
        </p:nvSpPr>
        <p:spPr>
          <a:xfrm>
            <a:off x="5250536" y="3684297"/>
            <a:ext cx="76174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200" b="1" dirty="0">
                <a:solidFill>
                  <a:srgbClr val="0070C0"/>
                </a:solidFill>
              </a:rPr>
              <a:t>(0,N)</a:t>
            </a:r>
          </a:p>
        </p:txBody>
      </p:sp>
      <p:sp>
        <p:nvSpPr>
          <p:cNvPr id="22" name="CaixaDeTexto 21"/>
          <p:cNvSpPr txBox="1"/>
          <p:nvPr/>
        </p:nvSpPr>
        <p:spPr>
          <a:xfrm>
            <a:off x="3891844" y="3930518"/>
            <a:ext cx="1338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participação</a:t>
            </a:r>
          </a:p>
        </p:txBody>
      </p:sp>
      <p:cxnSp>
        <p:nvCxnSpPr>
          <p:cNvPr id="23" name="Conector reto 22"/>
          <p:cNvCxnSpPr>
            <a:cxnSpLocks/>
            <a:stCxn id="24" idx="3"/>
            <a:endCxn id="25" idx="1"/>
          </p:cNvCxnSpPr>
          <p:nvPr/>
        </p:nvCxnSpPr>
        <p:spPr>
          <a:xfrm>
            <a:off x="3124200" y="5663659"/>
            <a:ext cx="28956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tângulo 23"/>
          <p:cNvSpPr/>
          <p:nvPr/>
        </p:nvSpPr>
        <p:spPr>
          <a:xfrm>
            <a:off x="899592" y="5387248"/>
            <a:ext cx="2224608" cy="55282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500" dirty="0">
                <a:solidFill>
                  <a:schemeClr val="tx1"/>
                </a:solidFill>
              </a:rPr>
              <a:t>Empregados</a:t>
            </a:r>
          </a:p>
        </p:txBody>
      </p:sp>
      <p:sp>
        <p:nvSpPr>
          <p:cNvPr id="25" name="Retângulo 24"/>
          <p:cNvSpPr/>
          <p:nvPr/>
        </p:nvSpPr>
        <p:spPr>
          <a:xfrm>
            <a:off x="6019800" y="5387248"/>
            <a:ext cx="2224608" cy="55282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500" dirty="0">
                <a:solidFill>
                  <a:schemeClr val="tx1"/>
                </a:solidFill>
              </a:rPr>
              <a:t>Projetos</a:t>
            </a:r>
          </a:p>
        </p:txBody>
      </p:sp>
      <p:sp>
        <p:nvSpPr>
          <p:cNvPr id="26" name="Losango 25"/>
          <p:cNvSpPr/>
          <p:nvPr/>
        </p:nvSpPr>
        <p:spPr>
          <a:xfrm>
            <a:off x="3853804" y="5075974"/>
            <a:ext cx="1422234" cy="1224136"/>
          </a:xfrm>
          <a:prstGeom prst="diamond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27" name="CaixaDeTexto 26"/>
          <p:cNvSpPr txBox="1"/>
          <p:nvPr/>
        </p:nvSpPr>
        <p:spPr>
          <a:xfrm>
            <a:off x="3123638" y="5221151"/>
            <a:ext cx="71846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200" b="1" dirty="0">
                <a:solidFill>
                  <a:srgbClr val="0070C0"/>
                </a:solidFill>
              </a:rPr>
              <a:t>(1,1)</a:t>
            </a:r>
          </a:p>
        </p:txBody>
      </p:sp>
      <p:sp>
        <p:nvSpPr>
          <p:cNvPr id="28" name="CaixaDeTexto 27"/>
          <p:cNvSpPr txBox="1"/>
          <p:nvPr/>
        </p:nvSpPr>
        <p:spPr>
          <a:xfrm>
            <a:off x="5298662" y="5221151"/>
            <a:ext cx="71846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200" b="1" dirty="0">
                <a:solidFill>
                  <a:srgbClr val="0070C0"/>
                </a:solidFill>
              </a:rPr>
              <a:t>(0,2)</a:t>
            </a:r>
          </a:p>
        </p:txBody>
      </p:sp>
      <p:sp>
        <p:nvSpPr>
          <p:cNvPr id="29" name="CaixaDeTexto 28"/>
          <p:cNvSpPr txBox="1"/>
          <p:nvPr/>
        </p:nvSpPr>
        <p:spPr>
          <a:xfrm>
            <a:off x="3875802" y="5467372"/>
            <a:ext cx="1399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coordenação</a:t>
            </a:r>
          </a:p>
        </p:txBody>
      </p:sp>
    </p:spTree>
    <p:extLst>
      <p:ext uri="{BB962C8B-B14F-4D97-AF65-F5344CB8AC3E}">
        <p14:creationId xmlns:p14="http://schemas.microsoft.com/office/powerpoint/2010/main" val="11500254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pt-BR" dirty="0"/>
              <a:t>Conceitos do Modelo ER</a:t>
            </a:r>
          </a:p>
        </p:txBody>
      </p:sp>
      <p:sp>
        <p:nvSpPr>
          <p:cNvPr id="7" name="Espaço Reservado para Conteúdo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pt-BR" sz="2900" b="1" i="1" dirty="0" err="1"/>
              <a:t>Auto</a:t>
            </a:r>
            <a:r>
              <a:rPr lang="pt-BR" sz="2900" i="1" dirty="0" err="1"/>
              <a:t>-</a:t>
            </a:r>
            <a:r>
              <a:rPr lang="pt-BR" sz="2900" b="1" i="1" dirty="0" err="1"/>
              <a:t>Relacionamento</a:t>
            </a:r>
            <a:endParaRPr lang="pt-BR" sz="2900" b="1" i="1" dirty="0"/>
          </a:p>
          <a:p>
            <a:pPr lvl="1" algn="just">
              <a:spcBef>
                <a:spcPts val="600"/>
              </a:spcBef>
              <a:spcAft>
                <a:spcPts val="600"/>
              </a:spcAft>
            </a:pPr>
            <a:r>
              <a:rPr lang="pt-BR" sz="2500" b="1" i="1" dirty="0"/>
              <a:t>Representa </a:t>
            </a:r>
            <a:r>
              <a:rPr lang="pt-BR" sz="2500" dirty="0"/>
              <a:t>uma </a:t>
            </a:r>
            <a:r>
              <a:rPr lang="pt-BR" sz="2500" b="1" i="1" dirty="0"/>
              <a:t>associação entre ocorrências </a:t>
            </a:r>
            <a:r>
              <a:rPr lang="pt-BR" sz="2500" dirty="0"/>
              <a:t>de </a:t>
            </a:r>
            <a:r>
              <a:rPr lang="pt-BR" sz="2500" b="1" i="1" dirty="0"/>
              <a:t>uma mesma </a:t>
            </a:r>
            <a:r>
              <a:rPr lang="pt-BR" sz="25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ENTIDADE</a:t>
            </a:r>
          </a:p>
          <a:p>
            <a:pPr lvl="1" algn="just">
              <a:spcBef>
                <a:spcPts val="600"/>
              </a:spcBef>
              <a:spcAft>
                <a:spcPts val="600"/>
              </a:spcAft>
            </a:pPr>
            <a:r>
              <a:rPr lang="pt-BR" sz="2500" b="1" i="1" dirty="0"/>
              <a:t>Exige </a:t>
            </a:r>
            <a:r>
              <a:rPr lang="pt-BR" sz="2500" dirty="0"/>
              <a:t>a </a:t>
            </a:r>
            <a:r>
              <a:rPr lang="pt-BR" sz="2500" b="1" i="1" dirty="0"/>
              <a:t>identificação </a:t>
            </a:r>
            <a:r>
              <a:rPr lang="pt-BR" sz="2500" dirty="0"/>
              <a:t>de </a:t>
            </a:r>
            <a:r>
              <a:rPr lang="pt-BR" sz="25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PAPÉIS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A8EEC5-7D36-42A5-81E9-0BAA8A66126C}" type="slidenum">
              <a:rPr lang="en-US" smtClean="0"/>
              <a:t>26</a:t>
            </a:fld>
            <a:endParaRPr lang="en-US"/>
          </a:p>
        </p:txBody>
      </p:sp>
      <p:cxnSp>
        <p:nvCxnSpPr>
          <p:cNvPr id="8" name="Conector reto 7"/>
          <p:cNvCxnSpPr>
            <a:cxnSpLocks/>
            <a:endCxn id="12" idx="0"/>
          </p:cNvCxnSpPr>
          <p:nvPr/>
        </p:nvCxnSpPr>
        <p:spPr>
          <a:xfrm flipV="1">
            <a:off x="3863227" y="3856603"/>
            <a:ext cx="2024870" cy="21538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tângulo 8"/>
          <p:cNvSpPr/>
          <p:nvPr/>
        </p:nvSpPr>
        <p:spPr>
          <a:xfrm>
            <a:off x="1628403" y="4071987"/>
            <a:ext cx="2224608" cy="74153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500" dirty="0">
                <a:solidFill>
                  <a:schemeClr val="tx1"/>
                </a:solidFill>
              </a:rPr>
              <a:t>Empregados</a:t>
            </a:r>
          </a:p>
        </p:txBody>
      </p:sp>
      <p:sp>
        <p:nvSpPr>
          <p:cNvPr id="10" name="CaixaDeTexto 9"/>
          <p:cNvSpPr txBox="1"/>
          <p:nvPr/>
        </p:nvSpPr>
        <p:spPr>
          <a:xfrm>
            <a:off x="814786" y="5705726"/>
            <a:ext cx="7203447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900" i="1" dirty="0">
                <a:solidFill>
                  <a:srgbClr val="0070C0"/>
                </a:solidFill>
              </a:rPr>
              <a:t>“um empregado pode ser </a:t>
            </a:r>
            <a:r>
              <a:rPr lang="pt-BR" sz="1900" b="1" i="1" dirty="0">
                <a:solidFill>
                  <a:srgbClr val="0070C0"/>
                </a:solidFill>
              </a:rPr>
              <a:t>supervisionado </a:t>
            </a:r>
            <a:r>
              <a:rPr lang="pt-BR" sz="1900" i="1" dirty="0">
                <a:solidFill>
                  <a:srgbClr val="0070C0"/>
                </a:solidFill>
              </a:rPr>
              <a:t>por no máximo 1 empregado.</a:t>
            </a:r>
          </a:p>
          <a:p>
            <a:pPr algn="ctr"/>
            <a:r>
              <a:rPr lang="pt-BR" sz="1900" i="1" dirty="0">
                <a:solidFill>
                  <a:srgbClr val="0070C0"/>
                </a:solidFill>
              </a:rPr>
              <a:t>Um empregado pode </a:t>
            </a:r>
            <a:r>
              <a:rPr lang="pt-BR" sz="1900" b="1" i="1" dirty="0">
                <a:solidFill>
                  <a:srgbClr val="0070C0"/>
                </a:solidFill>
              </a:rPr>
              <a:t>supervisionar </a:t>
            </a:r>
            <a:r>
              <a:rPr lang="pt-BR" sz="1900" i="1" dirty="0">
                <a:solidFill>
                  <a:srgbClr val="0070C0"/>
                </a:solidFill>
              </a:rPr>
              <a:t>no máximo N empregados”</a:t>
            </a:r>
          </a:p>
        </p:txBody>
      </p:sp>
      <p:sp>
        <p:nvSpPr>
          <p:cNvPr id="12" name="Losango 11"/>
          <p:cNvSpPr/>
          <p:nvPr/>
        </p:nvSpPr>
        <p:spPr>
          <a:xfrm>
            <a:off x="5084757" y="3856603"/>
            <a:ext cx="1606679" cy="1224136"/>
          </a:xfrm>
          <a:prstGeom prst="diamond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4" name="CaixaDeTexto 13"/>
          <p:cNvSpPr txBox="1"/>
          <p:nvPr/>
        </p:nvSpPr>
        <p:spPr>
          <a:xfrm>
            <a:off x="4109651" y="3468562"/>
            <a:ext cx="71846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200" b="1" dirty="0">
                <a:solidFill>
                  <a:srgbClr val="0070C0"/>
                </a:solidFill>
              </a:rPr>
              <a:t>(0,1)</a:t>
            </a:r>
          </a:p>
        </p:txBody>
      </p:sp>
      <p:cxnSp>
        <p:nvCxnSpPr>
          <p:cNvPr id="17" name="Conector de Seta Reta 16"/>
          <p:cNvCxnSpPr>
            <a:cxnSpLocks/>
          </p:cNvCxnSpPr>
          <p:nvPr/>
        </p:nvCxnSpPr>
        <p:spPr>
          <a:xfrm flipH="1">
            <a:off x="5470359" y="3405118"/>
            <a:ext cx="1523999" cy="0"/>
          </a:xfrm>
          <a:prstGeom prst="straightConnector1">
            <a:avLst/>
          </a:prstGeom>
          <a:ln w="28575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to 18"/>
          <p:cNvCxnSpPr>
            <a:cxnSpLocks/>
          </p:cNvCxnSpPr>
          <p:nvPr/>
        </p:nvCxnSpPr>
        <p:spPr>
          <a:xfrm flipH="1">
            <a:off x="6962416" y="3389633"/>
            <a:ext cx="29090" cy="2119159"/>
          </a:xfrm>
          <a:prstGeom prst="line">
            <a:avLst/>
          </a:prstGeom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aixaDeTexto 1"/>
          <p:cNvSpPr txBox="1"/>
          <p:nvPr/>
        </p:nvSpPr>
        <p:spPr>
          <a:xfrm>
            <a:off x="5311027" y="4271519"/>
            <a:ext cx="1195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supervisão</a:t>
            </a:r>
          </a:p>
        </p:txBody>
      </p:sp>
      <p:cxnSp>
        <p:nvCxnSpPr>
          <p:cNvPr id="18" name="Conector reto 17"/>
          <p:cNvCxnSpPr>
            <a:cxnSpLocks/>
            <a:endCxn id="12" idx="2"/>
          </p:cNvCxnSpPr>
          <p:nvPr/>
        </p:nvCxnSpPr>
        <p:spPr>
          <a:xfrm>
            <a:off x="3863227" y="4813523"/>
            <a:ext cx="2024870" cy="26721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aixaDeTexto 19"/>
          <p:cNvSpPr txBox="1"/>
          <p:nvPr/>
        </p:nvSpPr>
        <p:spPr>
          <a:xfrm>
            <a:off x="4109651" y="4975819"/>
            <a:ext cx="76174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200" b="1" dirty="0">
                <a:solidFill>
                  <a:srgbClr val="0070C0"/>
                </a:solidFill>
              </a:rPr>
              <a:t>(0,N)</a:t>
            </a:r>
          </a:p>
        </p:txBody>
      </p:sp>
      <p:sp>
        <p:nvSpPr>
          <p:cNvPr id="22" name="CaixaDeTexto 21"/>
          <p:cNvSpPr txBox="1"/>
          <p:nvPr/>
        </p:nvSpPr>
        <p:spPr>
          <a:xfrm>
            <a:off x="3848583" y="3173052"/>
            <a:ext cx="1200008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900" i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supervisor</a:t>
            </a:r>
          </a:p>
        </p:txBody>
      </p:sp>
      <p:sp>
        <p:nvSpPr>
          <p:cNvPr id="23" name="CaixaDeTexto 22"/>
          <p:cNvSpPr txBox="1"/>
          <p:nvPr/>
        </p:nvSpPr>
        <p:spPr>
          <a:xfrm>
            <a:off x="3612140" y="5307661"/>
            <a:ext cx="1672895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900" i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supervisionado</a:t>
            </a:r>
          </a:p>
        </p:txBody>
      </p:sp>
      <p:cxnSp>
        <p:nvCxnSpPr>
          <p:cNvPr id="29" name="Conector de Seta Reta 28"/>
          <p:cNvCxnSpPr>
            <a:cxnSpLocks/>
          </p:cNvCxnSpPr>
          <p:nvPr/>
        </p:nvCxnSpPr>
        <p:spPr>
          <a:xfrm flipH="1">
            <a:off x="5451309" y="5500021"/>
            <a:ext cx="1523999" cy="0"/>
          </a:xfrm>
          <a:prstGeom prst="straightConnector1">
            <a:avLst/>
          </a:prstGeom>
          <a:ln w="28575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CaixaDeTexto 32"/>
          <p:cNvSpPr txBox="1"/>
          <p:nvPr/>
        </p:nvSpPr>
        <p:spPr>
          <a:xfrm>
            <a:off x="7085249" y="4300499"/>
            <a:ext cx="827471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900" i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papéis</a:t>
            </a:r>
          </a:p>
        </p:txBody>
      </p:sp>
    </p:spTree>
    <p:extLst>
      <p:ext uri="{BB962C8B-B14F-4D97-AF65-F5344CB8AC3E}">
        <p14:creationId xmlns:p14="http://schemas.microsoft.com/office/powerpoint/2010/main" val="11429071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pt-BR" dirty="0"/>
              <a:t>Conceitos do Modelo ER</a:t>
            </a:r>
          </a:p>
        </p:txBody>
      </p:sp>
      <p:sp>
        <p:nvSpPr>
          <p:cNvPr id="7" name="Espaço Reservado para Conteúdo 6"/>
          <p:cNvSpPr>
            <a:spLocks noGrp="1"/>
          </p:cNvSpPr>
          <p:nvPr>
            <p:ph idx="1"/>
          </p:nvPr>
        </p:nvSpPr>
        <p:spPr>
          <a:xfrm>
            <a:off x="228600" y="1319921"/>
            <a:ext cx="8686800" cy="4949995"/>
          </a:xfrm>
        </p:spPr>
        <p:txBody>
          <a:bodyPr>
            <a:normAutofit/>
          </a:bodyPr>
          <a:lstStyle/>
          <a:p>
            <a:pPr algn="just">
              <a:spcBef>
                <a:spcPts val="600"/>
              </a:spcBef>
              <a:spcAft>
                <a:spcPts val="1200"/>
              </a:spcAft>
            </a:pPr>
            <a:r>
              <a:rPr lang="pt-BR" sz="2900" b="1" i="1" dirty="0" err="1"/>
              <a:t>Auto</a:t>
            </a:r>
            <a:r>
              <a:rPr lang="pt-BR" sz="2900" i="1" dirty="0" err="1"/>
              <a:t>-</a:t>
            </a:r>
            <a:r>
              <a:rPr lang="pt-BR" sz="2900" b="1" i="1" dirty="0" err="1"/>
              <a:t>Relacionamento</a:t>
            </a:r>
            <a:r>
              <a:rPr lang="pt-BR" sz="2900" b="1" i="1" dirty="0"/>
              <a:t>: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A8EEC5-7D36-42A5-81E9-0BAA8A66126C}" type="slidenum">
              <a:rPr lang="en-US" smtClean="0"/>
              <a:t>27</a:t>
            </a:fld>
            <a:endParaRPr lang="en-US"/>
          </a:p>
        </p:txBody>
      </p:sp>
      <p:sp>
        <p:nvSpPr>
          <p:cNvPr id="11" name="Retângulo: Cantos Arredondados 10"/>
          <p:cNvSpPr/>
          <p:nvPr/>
        </p:nvSpPr>
        <p:spPr>
          <a:xfrm>
            <a:off x="2869577" y="2060848"/>
            <a:ext cx="3274828" cy="1618407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Elipse 12"/>
          <p:cNvSpPr/>
          <p:nvPr/>
        </p:nvSpPr>
        <p:spPr>
          <a:xfrm>
            <a:off x="3071083" y="2596515"/>
            <a:ext cx="83856" cy="83856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CaixaDeTexto 13"/>
          <p:cNvSpPr txBox="1"/>
          <p:nvPr/>
        </p:nvSpPr>
        <p:spPr>
          <a:xfrm>
            <a:off x="3123040" y="2430692"/>
            <a:ext cx="457894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ysClr val="windowText" lastClr="000000"/>
                </a:solidFill>
              </a:rPr>
              <a:t>e1</a:t>
            </a:r>
            <a:endParaRPr lang="pt-BR" dirty="0">
              <a:solidFill>
                <a:sysClr val="windowText" lastClr="000000"/>
              </a:solidFill>
            </a:endParaRPr>
          </a:p>
        </p:txBody>
      </p:sp>
      <p:sp>
        <p:nvSpPr>
          <p:cNvPr id="15" name="CaixaDeTexto 14"/>
          <p:cNvSpPr txBox="1"/>
          <p:nvPr/>
        </p:nvSpPr>
        <p:spPr>
          <a:xfrm>
            <a:off x="3339064" y="3144256"/>
            <a:ext cx="457894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ysClr val="windowText" lastClr="000000"/>
                </a:solidFill>
              </a:rPr>
              <a:t>e2</a:t>
            </a:r>
            <a:endParaRPr lang="pt-BR" dirty="0">
              <a:solidFill>
                <a:sysClr val="windowText" lastClr="000000"/>
              </a:solidFill>
            </a:endParaRPr>
          </a:p>
        </p:txBody>
      </p:sp>
      <p:sp>
        <p:nvSpPr>
          <p:cNvPr id="16" name="Elipse 15"/>
          <p:cNvSpPr/>
          <p:nvPr/>
        </p:nvSpPr>
        <p:spPr>
          <a:xfrm>
            <a:off x="3284684" y="3302001"/>
            <a:ext cx="83856" cy="83856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Elipse 16"/>
          <p:cNvSpPr/>
          <p:nvPr/>
        </p:nvSpPr>
        <p:spPr>
          <a:xfrm>
            <a:off x="3831272" y="2308483"/>
            <a:ext cx="83856" cy="83856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CaixaDeTexto 17"/>
          <p:cNvSpPr txBox="1"/>
          <p:nvPr/>
        </p:nvSpPr>
        <p:spPr>
          <a:xfrm>
            <a:off x="3883229" y="2142660"/>
            <a:ext cx="457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ysClr val="windowText" lastClr="000000"/>
                </a:solidFill>
              </a:rPr>
              <a:t>e3</a:t>
            </a:r>
            <a:endParaRPr lang="pt-BR" dirty="0">
              <a:solidFill>
                <a:sysClr val="windowText" lastClr="000000"/>
              </a:solidFill>
            </a:endParaRPr>
          </a:p>
        </p:txBody>
      </p:sp>
      <p:sp>
        <p:nvSpPr>
          <p:cNvPr id="19" name="Elipse 18"/>
          <p:cNvSpPr/>
          <p:nvPr/>
        </p:nvSpPr>
        <p:spPr>
          <a:xfrm>
            <a:off x="3990141" y="3060400"/>
            <a:ext cx="83856" cy="83856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CaixaDeTexto 19"/>
          <p:cNvSpPr txBox="1"/>
          <p:nvPr/>
        </p:nvSpPr>
        <p:spPr>
          <a:xfrm>
            <a:off x="4042098" y="2894577"/>
            <a:ext cx="457894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ysClr val="windowText" lastClr="000000"/>
                </a:solidFill>
              </a:rPr>
              <a:t>e4</a:t>
            </a:r>
            <a:endParaRPr lang="pt-BR" dirty="0">
              <a:solidFill>
                <a:sysClr val="windowText" lastClr="000000"/>
              </a:solidFill>
            </a:endParaRPr>
          </a:p>
        </p:txBody>
      </p:sp>
      <p:sp>
        <p:nvSpPr>
          <p:cNvPr id="21" name="Elipse 20"/>
          <p:cNvSpPr/>
          <p:nvPr/>
        </p:nvSpPr>
        <p:spPr>
          <a:xfrm>
            <a:off x="4572000" y="2731239"/>
            <a:ext cx="83856" cy="83856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CaixaDeTexto 21"/>
          <p:cNvSpPr txBox="1"/>
          <p:nvPr/>
        </p:nvSpPr>
        <p:spPr>
          <a:xfrm>
            <a:off x="4623957" y="2565416"/>
            <a:ext cx="457894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ysClr val="windowText" lastClr="000000"/>
                </a:solidFill>
              </a:rPr>
              <a:t>e6</a:t>
            </a:r>
            <a:endParaRPr lang="pt-BR" dirty="0">
              <a:solidFill>
                <a:sysClr val="windowText" lastClr="000000"/>
              </a:solidFill>
            </a:endParaRPr>
          </a:p>
        </p:txBody>
      </p:sp>
      <p:sp>
        <p:nvSpPr>
          <p:cNvPr id="23" name="Elipse 22"/>
          <p:cNvSpPr/>
          <p:nvPr/>
        </p:nvSpPr>
        <p:spPr>
          <a:xfrm>
            <a:off x="5004048" y="3379311"/>
            <a:ext cx="83856" cy="83856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CaixaDeTexto 23"/>
          <p:cNvSpPr txBox="1"/>
          <p:nvPr/>
        </p:nvSpPr>
        <p:spPr>
          <a:xfrm>
            <a:off x="5056005" y="3213488"/>
            <a:ext cx="457894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ysClr val="windowText" lastClr="000000"/>
                </a:solidFill>
              </a:rPr>
              <a:t>e5</a:t>
            </a:r>
            <a:endParaRPr lang="pt-BR" dirty="0">
              <a:solidFill>
                <a:sysClr val="windowText" lastClr="000000"/>
              </a:solidFill>
            </a:endParaRPr>
          </a:p>
        </p:txBody>
      </p:sp>
      <p:sp>
        <p:nvSpPr>
          <p:cNvPr id="25" name="Elipse 24"/>
          <p:cNvSpPr/>
          <p:nvPr/>
        </p:nvSpPr>
        <p:spPr>
          <a:xfrm>
            <a:off x="5292080" y="2299191"/>
            <a:ext cx="83856" cy="83856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CaixaDeTexto 25"/>
          <p:cNvSpPr txBox="1"/>
          <p:nvPr/>
        </p:nvSpPr>
        <p:spPr>
          <a:xfrm>
            <a:off x="5344037" y="2133368"/>
            <a:ext cx="457894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ysClr val="windowText" lastClr="000000"/>
                </a:solidFill>
              </a:rPr>
              <a:t>e7</a:t>
            </a:r>
            <a:endParaRPr lang="pt-BR" dirty="0">
              <a:solidFill>
                <a:sysClr val="windowText" lastClr="000000"/>
              </a:solidFill>
            </a:endParaRPr>
          </a:p>
        </p:txBody>
      </p:sp>
      <p:sp>
        <p:nvSpPr>
          <p:cNvPr id="27" name="Elipse 26"/>
          <p:cNvSpPr/>
          <p:nvPr/>
        </p:nvSpPr>
        <p:spPr>
          <a:xfrm>
            <a:off x="5718333" y="2925674"/>
            <a:ext cx="83856" cy="83856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CaixaDeTexto 27"/>
          <p:cNvSpPr txBox="1"/>
          <p:nvPr/>
        </p:nvSpPr>
        <p:spPr>
          <a:xfrm>
            <a:off x="5770290" y="2759851"/>
            <a:ext cx="457894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ysClr val="windowText" lastClr="000000"/>
                </a:solidFill>
              </a:rPr>
              <a:t>e8</a:t>
            </a:r>
            <a:endParaRPr lang="pt-BR" dirty="0">
              <a:solidFill>
                <a:sysClr val="windowText" lastClr="000000"/>
              </a:solidFill>
            </a:endParaRPr>
          </a:p>
        </p:txBody>
      </p:sp>
      <p:sp>
        <p:nvSpPr>
          <p:cNvPr id="29" name="Retângulo: Cantos Arredondados 28"/>
          <p:cNvSpPr/>
          <p:nvPr/>
        </p:nvSpPr>
        <p:spPr>
          <a:xfrm>
            <a:off x="2869577" y="5022981"/>
            <a:ext cx="3274828" cy="1080120"/>
          </a:xfrm>
          <a:prstGeom prst="roundRect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Elipse 29"/>
          <p:cNvSpPr/>
          <p:nvPr/>
        </p:nvSpPr>
        <p:spPr>
          <a:xfrm>
            <a:off x="3540269" y="5150954"/>
            <a:ext cx="83856" cy="83856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CaixaDeTexto 30"/>
          <p:cNvSpPr txBox="1"/>
          <p:nvPr/>
        </p:nvSpPr>
        <p:spPr>
          <a:xfrm>
            <a:off x="3264085" y="5239004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ysClr val="windowText" lastClr="000000"/>
                </a:solidFill>
              </a:rPr>
              <a:t>e1,e3</a:t>
            </a:r>
            <a:endParaRPr lang="pt-BR" dirty="0">
              <a:solidFill>
                <a:sysClr val="windowText" lastClr="000000"/>
              </a:solidFill>
            </a:endParaRPr>
          </a:p>
        </p:txBody>
      </p:sp>
      <p:sp>
        <p:nvSpPr>
          <p:cNvPr id="44" name="Elipse 43"/>
          <p:cNvSpPr/>
          <p:nvPr/>
        </p:nvSpPr>
        <p:spPr>
          <a:xfrm>
            <a:off x="4865027" y="5622926"/>
            <a:ext cx="83856" cy="83856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5" name="CaixaDeTexto 44"/>
          <p:cNvSpPr txBox="1"/>
          <p:nvPr/>
        </p:nvSpPr>
        <p:spPr>
          <a:xfrm>
            <a:off x="4515933" y="5733768"/>
            <a:ext cx="812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ysClr val="windowText" lastClr="000000"/>
                </a:solidFill>
              </a:rPr>
              <a:t>e6,e8</a:t>
            </a:r>
            <a:endParaRPr lang="pt-BR" dirty="0">
              <a:solidFill>
                <a:sysClr val="windowText" lastClr="000000"/>
              </a:solidFill>
            </a:endParaRPr>
          </a:p>
        </p:txBody>
      </p:sp>
      <p:cxnSp>
        <p:nvCxnSpPr>
          <p:cNvPr id="66" name="Conector reto 65"/>
          <p:cNvCxnSpPr>
            <a:stCxn id="13" idx="2"/>
            <a:endCxn id="13" idx="2"/>
          </p:cNvCxnSpPr>
          <p:nvPr/>
        </p:nvCxnSpPr>
        <p:spPr>
          <a:xfrm>
            <a:off x="3071083" y="2638443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orma Livre: Forma 7"/>
          <p:cNvSpPr/>
          <p:nvPr/>
        </p:nvSpPr>
        <p:spPr>
          <a:xfrm>
            <a:off x="3100482" y="2359428"/>
            <a:ext cx="786063" cy="2840902"/>
          </a:xfrm>
          <a:custGeom>
            <a:avLst/>
            <a:gdLst>
              <a:gd name="connsiteX0" fmla="*/ 0 w 786063"/>
              <a:gd name="connsiteY0" fmla="*/ 304800 h 2840902"/>
              <a:gd name="connsiteX1" fmla="*/ 481263 w 786063"/>
              <a:gd name="connsiteY1" fmla="*/ 2839453 h 2840902"/>
              <a:gd name="connsiteX2" fmla="*/ 786063 w 786063"/>
              <a:gd name="connsiteY2" fmla="*/ 0 h 2840902"/>
              <a:gd name="connsiteX3" fmla="*/ 786063 w 786063"/>
              <a:gd name="connsiteY3" fmla="*/ 0 h 2840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6063" h="2840902">
                <a:moveTo>
                  <a:pt x="0" y="304800"/>
                </a:moveTo>
                <a:cubicBezTo>
                  <a:pt x="175126" y="1597526"/>
                  <a:pt x="350253" y="2890253"/>
                  <a:pt x="481263" y="2839453"/>
                </a:cubicBezTo>
                <a:cubicBezTo>
                  <a:pt x="612274" y="2788653"/>
                  <a:pt x="786063" y="0"/>
                  <a:pt x="786063" y="0"/>
                </a:cubicBezTo>
                <a:lnTo>
                  <a:pt x="786063" y="0"/>
                </a:lnTo>
              </a:path>
            </a:pathLst>
          </a:custGeom>
          <a:noFill/>
          <a:ln w="190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Forma Livre: Forma 8"/>
          <p:cNvSpPr/>
          <p:nvPr/>
        </p:nvSpPr>
        <p:spPr>
          <a:xfrm>
            <a:off x="4608440" y="2776523"/>
            <a:ext cx="1155031" cy="2870811"/>
          </a:xfrm>
          <a:custGeom>
            <a:avLst/>
            <a:gdLst>
              <a:gd name="connsiteX0" fmla="*/ 0 w 1155031"/>
              <a:gd name="connsiteY0" fmla="*/ 0 h 2904377"/>
              <a:gd name="connsiteX1" fmla="*/ 272715 w 1155031"/>
              <a:gd name="connsiteY1" fmla="*/ 2903621 h 2904377"/>
              <a:gd name="connsiteX2" fmla="*/ 1155031 w 1155031"/>
              <a:gd name="connsiteY2" fmla="*/ 224589 h 2904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55031" h="2904377">
                <a:moveTo>
                  <a:pt x="0" y="0"/>
                </a:moveTo>
                <a:cubicBezTo>
                  <a:pt x="40105" y="1433095"/>
                  <a:pt x="80210" y="2866190"/>
                  <a:pt x="272715" y="2903621"/>
                </a:cubicBezTo>
                <a:cubicBezTo>
                  <a:pt x="465220" y="2941052"/>
                  <a:pt x="810125" y="1582820"/>
                  <a:pt x="1155031" y="224589"/>
                </a:cubicBezTo>
              </a:path>
            </a:pathLst>
          </a:custGeom>
          <a:noFill/>
          <a:ln w="190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/>
          </a:p>
        </p:txBody>
      </p:sp>
      <p:sp>
        <p:nvSpPr>
          <p:cNvPr id="10" name="CaixaDeTexto 9"/>
          <p:cNvSpPr txBox="1"/>
          <p:nvPr/>
        </p:nvSpPr>
        <p:spPr>
          <a:xfrm>
            <a:off x="2267744" y="3870852"/>
            <a:ext cx="100239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500" dirty="0"/>
              <a:t>supervisor</a:t>
            </a:r>
          </a:p>
        </p:txBody>
      </p:sp>
      <p:sp>
        <p:nvSpPr>
          <p:cNvPr id="56" name="CaixaDeTexto 55"/>
          <p:cNvSpPr txBox="1"/>
          <p:nvPr/>
        </p:nvSpPr>
        <p:spPr>
          <a:xfrm>
            <a:off x="3631098" y="4627808"/>
            <a:ext cx="137428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500" dirty="0"/>
              <a:t>supervisionado</a:t>
            </a:r>
          </a:p>
        </p:txBody>
      </p:sp>
      <p:sp>
        <p:nvSpPr>
          <p:cNvPr id="59" name="CaixaDeTexto 58"/>
          <p:cNvSpPr txBox="1"/>
          <p:nvPr/>
        </p:nvSpPr>
        <p:spPr>
          <a:xfrm>
            <a:off x="4572000" y="3870852"/>
            <a:ext cx="100239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500" dirty="0"/>
              <a:t>supervisor</a:t>
            </a:r>
          </a:p>
        </p:txBody>
      </p:sp>
      <p:sp>
        <p:nvSpPr>
          <p:cNvPr id="60" name="CaixaDeTexto 59"/>
          <p:cNvSpPr txBox="1"/>
          <p:nvPr/>
        </p:nvSpPr>
        <p:spPr>
          <a:xfrm>
            <a:off x="5287282" y="4483791"/>
            <a:ext cx="137428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500" dirty="0"/>
              <a:t>supervisionado</a:t>
            </a:r>
          </a:p>
        </p:txBody>
      </p:sp>
      <p:sp>
        <p:nvSpPr>
          <p:cNvPr id="41" name="CaixaDeTexto 40"/>
          <p:cNvSpPr txBox="1"/>
          <p:nvPr/>
        </p:nvSpPr>
        <p:spPr>
          <a:xfrm>
            <a:off x="6300192" y="2489485"/>
            <a:ext cx="15268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entidade</a:t>
            </a:r>
          </a:p>
          <a:p>
            <a:r>
              <a:rPr lang="pt-BR" dirty="0"/>
              <a:t>EMPREGADOS</a:t>
            </a:r>
          </a:p>
        </p:txBody>
      </p:sp>
      <p:sp>
        <p:nvSpPr>
          <p:cNvPr id="42" name="CaixaDeTexto 41"/>
          <p:cNvSpPr txBox="1"/>
          <p:nvPr/>
        </p:nvSpPr>
        <p:spPr>
          <a:xfrm>
            <a:off x="6300192" y="5085184"/>
            <a:ext cx="187589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relacionamento</a:t>
            </a:r>
          </a:p>
          <a:p>
            <a:r>
              <a:rPr lang="pt-BR" dirty="0"/>
              <a:t>SUPERVISÃO</a:t>
            </a:r>
          </a:p>
          <a:p>
            <a:r>
              <a:rPr lang="pt-BR" dirty="0"/>
              <a:t>(alguns exemplos)</a:t>
            </a:r>
          </a:p>
        </p:txBody>
      </p:sp>
      <p:sp>
        <p:nvSpPr>
          <p:cNvPr id="43" name="CaixaDeTexto 42"/>
          <p:cNvSpPr txBox="1"/>
          <p:nvPr/>
        </p:nvSpPr>
        <p:spPr>
          <a:xfrm>
            <a:off x="3803417" y="6140623"/>
            <a:ext cx="1672317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9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(interpretação)</a:t>
            </a:r>
          </a:p>
        </p:txBody>
      </p:sp>
    </p:spTree>
    <p:extLst>
      <p:ext uri="{BB962C8B-B14F-4D97-AF65-F5344CB8AC3E}">
        <p14:creationId xmlns:p14="http://schemas.microsoft.com/office/powerpoint/2010/main" val="2053157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pt-BR" dirty="0"/>
              <a:t>Conceitos do Modelo ER</a:t>
            </a:r>
          </a:p>
        </p:txBody>
      </p:sp>
      <p:sp>
        <p:nvSpPr>
          <p:cNvPr id="7" name="Espaço Reservado para Conteúdo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spcBef>
                <a:spcPts val="600"/>
              </a:spcBef>
              <a:spcAft>
                <a:spcPts val="1200"/>
              </a:spcAft>
            </a:pPr>
            <a:r>
              <a:rPr lang="pt-BR" sz="2900" b="1" i="1" dirty="0" err="1"/>
              <a:t>Auto</a:t>
            </a:r>
            <a:r>
              <a:rPr lang="pt-BR" sz="2900" i="1" dirty="0" err="1"/>
              <a:t>-</a:t>
            </a:r>
            <a:r>
              <a:rPr lang="pt-BR" sz="2900" b="1" i="1" dirty="0" err="1"/>
              <a:t>Relacionamento</a:t>
            </a:r>
            <a:r>
              <a:rPr lang="pt-BR" sz="2900" b="1" i="1" dirty="0"/>
              <a:t>: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A8EEC5-7D36-42A5-81E9-0BAA8A66126C}" type="slidenum">
              <a:rPr lang="en-US" smtClean="0"/>
              <a:t>28</a:t>
            </a:fld>
            <a:endParaRPr lang="en-US"/>
          </a:p>
        </p:txBody>
      </p:sp>
      <p:sp>
        <p:nvSpPr>
          <p:cNvPr id="11" name="Retângulo: Cantos Arredondados 10"/>
          <p:cNvSpPr/>
          <p:nvPr/>
        </p:nvSpPr>
        <p:spPr>
          <a:xfrm>
            <a:off x="4597769" y="1835020"/>
            <a:ext cx="3274828" cy="1618407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Elipse 12"/>
          <p:cNvSpPr/>
          <p:nvPr/>
        </p:nvSpPr>
        <p:spPr>
          <a:xfrm>
            <a:off x="4799275" y="2370687"/>
            <a:ext cx="83856" cy="83856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CaixaDeTexto 13"/>
          <p:cNvSpPr txBox="1"/>
          <p:nvPr/>
        </p:nvSpPr>
        <p:spPr>
          <a:xfrm>
            <a:off x="4851232" y="2204864"/>
            <a:ext cx="457894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ysClr val="windowText" lastClr="000000"/>
                </a:solidFill>
              </a:rPr>
              <a:t>p1</a:t>
            </a:r>
            <a:endParaRPr lang="pt-BR" dirty="0">
              <a:solidFill>
                <a:sysClr val="windowText" lastClr="000000"/>
              </a:solidFill>
            </a:endParaRPr>
          </a:p>
        </p:txBody>
      </p:sp>
      <p:sp>
        <p:nvSpPr>
          <p:cNvPr id="15" name="CaixaDeTexto 14"/>
          <p:cNvSpPr txBox="1"/>
          <p:nvPr/>
        </p:nvSpPr>
        <p:spPr>
          <a:xfrm>
            <a:off x="5067256" y="2918428"/>
            <a:ext cx="457894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ysClr val="windowText" lastClr="000000"/>
                </a:solidFill>
              </a:rPr>
              <a:t>p2</a:t>
            </a:r>
            <a:endParaRPr lang="pt-BR" dirty="0">
              <a:solidFill>
                <a:sysClr val="windowText" lastClr="000000"/>
              </a:solidFill>
            </a:endParaRPr>
          </a:p>
        </p:txBody>
      </p:sp>
      <p:sp>
        <p:nvSpPr>
          <p:cNvPr id="16" name="Elipse 15"/>
          <p:cNvSpPr/>
          <p:nvPr/>
        </p:nvSpPr>
        <p:spPr>
          <a:xfrm>
            <a:off x="5012876" y="3076173"/>
            <a:ext cx="83856" cy="83856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Elipse 16"/>
          <p:cNvSpPr/>
          <p:nvPr/>
        </p:nvSpPr>
        <p:spPr>
          <a:xfrm>
            <a:off x="5559464" y="2082655"/>
            <a:ext cx="83856" cy="83856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CaixaDeTexto 17"/>
          <p:cNvSpPr txBox="1"/>
          <p:nvPr/>
        </p:nvSpPr>
        <p:spPr>
          <a:xfrm>
            <a:off x="5611421" y="1916832"/>
            <a:ext cx="457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ysClr val="windowText" lastClr="000000"/>
                </a:solidFill>
              </a:rPr>
              <a:t>p3</a:t>
            </a:r>
            <a:endParaRPr lang="pt-BR" dirty="0">
              <a:solidFill>
                <a:sysClr val="windowText" lastClr="000000"/>
              </a:solidFill>
            </a:endParaRPr>
          </a:p>
        </p:txBody>
      </p:sp>
      <p:sp>
        <p:nvSpPr>
          <p:cNvPr id="19" name="Elipse 18"/>
          <p:cNvSpPr/>
          <p:nvPr/>
        </p:nvSpPr>
        <p:spPr>
          <a:xfrm>
            <a:off x="5718333" y="2834572"/>
            <a:ext cx="83856" cy="83856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CaixaDeTexto 19"/>
          <p:cNvSpPr txBox="1"/>
          <p:nvPr/>
        </p:nvSpPr>
        <p:spPr>
          <a:xfrm>
            <a:off x="5770290" y="2668749"/>
            <a:ext cx="457894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ysClr val="windowText" lastClr="000000"/>
                </a:solidFill>
              </a:rPr>
              <a:t>p4</a:t>
            </a:r>
            <a:endParaRPr lang="pt-BR" dirty="0">
              <a:solidFill>
                <a:sysClr val="windowText" lastClr="000000"/>
              </a:solidFill>
            </a:endParaRPr>
          </a:p>
        </p:txBody>
      </p:sp>
      <p:sp>
        <p:nvSpPr>
          <p:cNvPr id="21" name="Elipse 20"/>
          <p:cNvSpPr/>
          <p:nvPr/>
        </p:nvSpPr>
        <p:spPr>
          <a:xfrm>
            <a:off x="6300192" y="2505411"/>
            <a:ext cx="83856" cy="83856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CaixaDeTexto 21"/>
          <p:cNvSpPr txBox="1"/>
          <p:nvPr/>
        </p:nvSpPr>
        <p:spPr>
          <a:xfrm>
            <a:off x="6352149" y="2339588"/>
            <a:ext cx="457894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ysClr val="windowText" lastClr="000000"/>
                </a:solidFill>
              </a:rPr>
              <a:t>p6</a:t>
            </a:r>
            <a:endParaRPr lang="pt-BR" dirty="0">
              <a:solidFill>
                <a:sysClr val="windowText" lastClr="000000"/>
              </a:solidFill>
            </a:endParaRPr>
          </a:p>
        </p:txBody>
      </p:sp>
      <p:sp>
        <p:nvSpPr>
          <p:cNvPr id="23" name="Elipse 22"/>
          <p:cNvSpPr/>
          <p:nvPr/>
        </p:nvSpPr>
        <p:spPr>
          <a:xfrm>
            <a:off x="6732240" y="3153483"/>
            <a:ext cx="83856" cy="83856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CaixaDeTexto 23"/>
          <p:cNvSpPr txBox="1"/>
          <p:nvPr/>
        </p:nvSpPr>
        <p:spPr>
          <a:xfrm>
            <a:off x="6784197" y="2987660"/>
            <a:ext cx="457894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ysClr val="windowText" lastClr="000000"/>
                </a:solidFill>
              </a:rPr>
              <a:t>p5</a:t>
            </a:r>
            <a:endParaRPr lang="pt-BR" dirty="0">
              <a:solidFill>
                <a:sysClr val="windowText" lastClr="000000"/>
              </a:solidFill>
            </a:endParaRPr>
          </a:p>
        </p:txBody>
      </p:sp>
      <p:sp>
        <p:nvSpPr>
          <p:cNvPr id="25" name="Elipse 24"/>
          <p:cNvSpPr/>
          <p:nvPr/>
        </p:nvSpPr>
        <p:spPr>
          <a:xfrm>
            <a:off x="7020272" y="2073363"/>
            <a:ext cx="83856" cy="83856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CaixaDeTexto 25"/>
          <p:cNvSpPr txBox="1"/>
          <p:nvPr/>
        </p:nvSpPr>
        <p:spPr>
          <a:xfrm>
            <a:off x="7072229" y="1907540"/>
            <a:ext cx="457894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ysClr val="windowText" lastClr="000000"/>
                </a:solidFill>
              </a:rPr>
              <a:t>p7</a:t>
            </a:r>
            <a:endParaRPr lang="pt-BR" dirty="0">
              <a:solidFill>
                <a:sysClr val="windowText" lastClr="000000"/>
              </a:solidFill>
            </a:endParaRPr>
          </a:p>
        </p:txBody>
      </p:sp>
      <p:sp>
        <p:nvSpPr>
          <p:cNvPr id="27" name="Elipse 26"/>
          <p:cNvSpPr/>
          <p:nvPr/>
        </p:nvSpPr>
        <p:spPr>
          <a:xfrm>
            <a:off x="7446525" y="2699846"/>
            <a:ext cx="83856" cy="83856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CaixaDeTexto 27"/>
          <p:cNvSpPr txBox="1"/>
          <p:nvPr/>
        </p:nvSpPr>
        <p:spPr>
          <a:xfrm>
            <a:off x="7498482" y="2534023"/>
            <a:ext cx="457894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ysClr val="windowText" lastClr="000000"/>
                </a:solidFill>
              </a:rPr>
              <a:t>p8</a:t>
            </a:r>
            <a:endParaRPr lang="pt-BR" dirty="0">
              <a:solidFill>
                <a:sysClr val="windowText" lastClr="000000"/>
              </a:solidFill>
            </a:endParaRPr>
          </a:p>
        </p:txBody>
      </p:sp>
      <p:sp>
        <p:nvSpPr>
          <p:cNvPr id="29" name="Retângulo: Cantos Arredondados 28"/>
          <p:cNvSpPr/>
          <p:nvPr/>
        </p:nvSpPr>
        <p:spPr>
          <a:xfrm>
            <a:off x="4597769" y="4797153"/>
            <a:ext cx="3274828" cy="1080120"/>
          </a:xfrm>
          <a:prstGeom prst="roundRect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Elipse 29"/>
          <p:cNvSpPr/>
          <p:nvPr/>
        </p:nvSpPr>
        <p:spPr>
          <a:xfrm>
            <a:off x="5268461" y="4925126"/>
            <a:ext cx="83856" cy="83856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CaixaDeTexto 30"/>
          <p:cNvSpPr txBox="1"/>
          <p:nvPr/>
        </p:nvSpPr>
        <p:spPr>
          <a:xfrm>
            <a:off x="4992277" y="5013176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ysClr val="windowText" lastClr="000000"/>
                </a:solidFill>
              </a:rPr>
              <a:t>p1,p3</a:t>
            </a:r>
            <a:endParaRPr lang="pt-BR" dirty="0">
              <a:solidFill>
                <a:sysClr val="windowText" lastClr="000000"/>
              </a:solidFill>
            </a:endParaRPr>
          </a:p>
        </p:txBody>
      </p:sp>
      <p:sp>
        <p:nvSpPr>
          <p:cNvPr id="44" name="Elipse 43"/>
          <p:cNvSpPr/>
          <p:nvPr/>
        </p:nvSpPr>
        <p:spPr>
          <a:xfrm>
            <a:off x="6593219" y="5397098"/>
            <a:ext cx="83856" cy="83856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5" name="CaixaDeTexto 44"/>
          <p:cNvSpPr txBox="1"/>
          <p:nvPr/>
        </p:nvSpPr>
        <p:spPr>
          <a:xfrm>
            <a:off x="6244125" y="5507940"/>
            <a:ext cx="812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ysClr val="windowText" lastClr="000000"/>
                </a:solidFill>
              </a:rPr>
              <a:t>p6,p8</a:t>
            </a:r>
            <a:endParaRPr lang="pt-BR" dirty="0">
              <a:solidFill>
                <a:sysClr val="windowText" lastClr="000000"/>
              </a:solidFill>
            </a:endParaRPr>
          </a:p>
        </p:txBody>
      </p:sp>
      <p:cxnSp>
        <p:nvCxnSpPr>
          <p:cNvPr id="66" name="Conector reto 65"/>
          <p:cNvCxnSpPr>
            <a:stCxn id="13" idx="2"/>
            <a:endCxn id="13" idx="2"/>
          </p:cNvCxnSpPr>
          <p:nvPr/>
        </p:nvCxnSpPr>
        <p:spPr>
          <a:xfrm>
            <a:off x="4799275" y="2412615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orma Livre: Forma 7"/>
          <p:cNvSpPr/>
          <p:nvPr/>
        </p:nvSpPr>
        <p:spPr>
          <a:xfrm>
            <a:off x="4828674" y="2133600"/>
            <a:ext cx="786063" cy="2840902"/>
          </a:xfrm>
          <a:custGeom>
            <a:avLst/>
            <a:gdLst>
              <a:gd name="connsiteX0" fmla="*/ 0 w 786063"/>
              <a:gd name="connsiteY0" fmla="*/ 304800 h 2840902"/>
              <a:gd name="connsiteX1" fmla="*/ 481263 w 786063"/>
              <a:gd name="connsiteY1" fmla="*/ 2839453 h 2840902"/>
              <a:gd name="connsiteX2" fmla="*/ 786063 w 786063"/>
              <a:gd name="connsiteY2" fmla="*/ 0 h 2840902"/>
              <a:gd name="connsiteX3" fmla="*/ 786063 w 786063"/>
              <a:gd name="connsiteY3" fmla="*/ 0 h 2840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6063" h="2840902">
                <a:moveTo>
                  <a:pt x="0" y="304800"/>
                </a:moveTo>
                <a:cubicBezTo>
                  <a:pt x="175126" y="1597526"/>
                  <a:pt x="350253" y="2890253"/>
                  <a:pt x="481263" y="2839453"/>
                </a:cubicBezTo>
                <a:cubicBezTo>
                  <a:pt x="612274" y="2788653"/>
                  <a:pt x="786063" y="0"/>
                  <a:pt x="786063" y="0"/>
                </a:cubicBezTo>
                <a:lnTo>
                  <a:pt x="786063" y="0"/>
                </a:lnTo>
              </a:path>
            </a:pathLst>
          </a:custGeom>
          <a:noFill/>
          <a:ln w="190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Forma Livre: Forma 8"/>
          <p:cNvSpPr/>
          <p:nvPr/>
        </p:nvSpPr>
        <p:spPr>
          <a:xfrm>
            <a:off x="6336632" y="2550695"/>
            <a:ext cx="1155031" cy="2870811"/>
          </a:xfrm>
          <a:custGeom>
            <a:avLst/>
            <a:gdLst>
              <a:gd name="connsiteX0" fmla="*/ 0 w 1155031"/>
              <a:gd name="connsiteY0" fmla="*/ 0 h 2904377"/>
              <a:gd name="connsiteX1" fmla="*/ 272715 w 1155031"/>
              <a:gd name="connsiteY1" fmla="*/ 2903621 h 2904377"/>
              <a:gd name="connsiteX2" fmla="*/ 1155031 w 1155031"/>
              <a:gd name="connsiteY2" fmla="*/ 224589 h 2904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55031" h="2904377">
                <a:moveTo>
                  <a:pt x="0" y="0"/>
                </a:moveTo>
                <a:cubicBezTo>
                  <a:pt x="40105" y="1433095"/>
                  <a:pt x="80210" y="2866190"/>
                  <a:pt x="272715" y="2903621"/>
                </a:cubicBezTo>
                <a:cubicBezTo>
                  <a:pt x="465220" y="2941052"/>
                  <a:pt x="810125" y="1582820"/>
                  <a:pt x="1155031" y="224589"/>
                </a:cubicBezTo>
              </a:path>
            </a:pathLst>
          </a:custGeom>
          <a:noFill/>
          <a:ln w="190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/>
          </a:p>
        </p:txBody>
      </p:sp>
      <p:sp>
        <p:nvSpPr>
          <p:cNvPr id="10" name="CaixaDeTexto 9"/>
          <p:cNvSpPr txBox="1"/>
          <p:nvPr/>
        </p:nvSpPr>
        <p:spPr>
          <a:xfrm>
            <a:off x="4355976" y="3645024"/>
            <a:ext cx="74411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500" dirty="0"/>
              <a:t>marido</a:t>
            </a:r>
          </a:p>
        </p:txBody>
      </p:sp>
      <p:sp>
        <p:nvSpPr>
          <p:cNvPr id="56" name="CaixaDeTexto 55"/>
          <p:cNvSpPr txBox="1"/>
          <p:nvPr/>
        </p:nvSpPr>
        <p:spPr>
          <a:xfrm>
            <a:off x="5359290" y="4077072"/>
            <a:ext cx="72487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500" dirty="0"/>
              <a:t>esposa</a:t>
            </a:r>
          </a:p>
        </p:txBody>
      </p:sp>
      <p:sp>
        <p:nvSpPr>
          <p:cNvPr id="59" name="CaixaDeTexto 58"/>
          <p:cNvSpPr txBox="1"/>
          <p:nvPr/>
        </p:nvSpPr>
        <p:spPr>
          <a:xfrm>
            <a:off x="6300192" y="3645024"/>
            <a:ext cx="74411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500" dirty="0"/>
              <a:t>marido</a:t>
            </a:r>
          </a:p>
        </p:txBody>
      </p:sp>
      <p:sp>
        <p:nvSpPr>
          <p:cNvPr id="60" name="CaixaDeTexto 59"/>
          <p:cNvSpPr txBox="1"/>
          <p:nvPr/>
        </p:nvSpPr>
        <p:spPr>
          <a:xfrm>
            <a:off x="7015474" y="4257963"/>
            <a:ext cx="72487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500" dirty="0"/>
              <a:t>esposa</a:t>
            </a:r>
          </a:p>
        </p:txBody>
      </p:sp>
      <p:cxnSp>
        <p:nvCxnSpPr>
          <p:cNvPr id="65" name="Conector reto 64"/>
          <p:cNvCxnSpPr>
            <a:cxnSpLocks/>
          </p:cNvCxnSpPr>
          <p:nvPr/>
        </p:nvCxnSpPr>
        <p:spPr>
          <a:xfrm flipH="1" flipV="1">
            <a:off x="1115616" y="3036664"/>
            <a:ext cx="6548" cy="1487693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tângulo 66"/>
          <p:cNvSpPr/>
          <p:nvPr/>
        </p:nvSpPr>
        <p:spPr>
          <a:xfrm>
            <a:off x="1107976" y="2295128"/>
            <a:ext cx="2224608" cy="74153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500" dirty="0">
                <a:solidFill>
                  <a:sysClr val="windowText" lastClr="000000"/>
                </a:solidFill>
              </a:rPr>
              <a:t>Pessoa</a:t>
            </a:r>
          </a:p>
        </p:txBody>
      </p:sp>
      <p:sp>
        <p:nvSpPr>
          <p:cNvPr id="69" name="Losango 68"/>
          <p:cNvSpPr/>
          <p:nvPr/>
        </p:nvSpPr>
        <p:spPr>
          <a:xfrm>
            <a:off x="1115616" y="3819512"/>
            <a:ext cx="2216968" cy="1409688"/>
          </a:xfrm>
          <a:prstGeom prst="diamond">
            <a:avLst/>
          </a:prstGeom>
          <a:solidFill>
            <a:srgbClr val="0070C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 err="1">
                <a:solidFill>
                  <a:schemeClr val="bg1"/>
                </a:solidFill>
              </a:rPr>
              <a:t>casamento</a:t>
            </a:r>
            <a:endParaRPr lang="pt-BR" sz="1500" dirty="0">
              <a:solidFill>
                <a:schemeClr val="bg1"/>
              </a:solidFill>
            </a:endParaRPr>
          </a:p>
        </p:txBody>
      </p:sp>
      <p:cxnSp>
        <p:nvCxnSpPr>
          <p:cNvPr id="70" name="Conector reto 69"/>
          <p:cNvCxnSpPr>
            <a:cxnSpLocks/>
          </p:cNvCxnSpPr>
          <p:nvPr/>
        </p:nvCxnSpPr>
        <p:spPr>
          <a:xfrm flipH="1" flipV="1">
            <a:off x="3326036" y="3036664"/>
            <a:ext cx="6548" cy="1487693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CaixaDeTexto 70"/>
          <p:cNvSpPr txBox="1"/>
          <p:nvPr/>
        </p:nvSpPr>
        <p:spPr>
          <a:xfrm>
            <a:off x="1115616" y="3322160"/>
            <a:ext cx="74411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500" dirty="0"/>
              <a:t>marido</a:t>
            </a:r>
          </a:p>
        </p:txBody>
      </p:sp>
      <p:sp>
        <p:nvSpPr>
          <p:cNvPr id="72" name="CaixaDeTexto 71"/>
          <p:cNvSpPr txBox="1"/>
          <p:nvPr/>
        </p:nvSpPr>
        <p:spPr>
          <a:xfrm>
            <a:off x="2627784" y="3321859"/>
            <a:ext cx="72487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500" dirty="0"/>
              <a:t>esposa</a:t>
            </a:r>
          </a:p>
        </p:txBody>
      </p:sp>
    </p:spTree>
    <p:extLst>
      <p:ext uri="{BB962C8B-B14F-4D97-AF65-F5344CB8AC3E}">
        <p14:creationId xmlns:p14="http://schemas.microsoft.com/office/powerpoint/2010/main" val="39354214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pt-BR" dirty="0"/>
              <a:t>Conceitos do Modelo ER</a:t>
            </a:r>
          </a:p>
        </p:txBody>
      </p:sp>
      <p:sp>
        <p:nvSpPr>
          <p:cNvPr id="7" name="Espaço Reservado para Conteúdo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spcBef>
                <a:spcPts val="600"/>
              </a:spcBef>
              <a:spcAft>
                <a:spcPts val="1200"/>
              </a:spcAft>
            </a:pPr>
            <a:r>
              <a:rPr lang="pt-BR" sz="2900" b="1" i="1" dirty="0"/>
              <a:t>Grau </a:t>
            </a:r>
            <a:r>
              <a:rPr lang="pt-BR" sz="2900" i="1" dirty="0"/>
              <a:t>dos </a:t>
            </a:r>
            <a:r>
              <a:rPr lang="pt-BR" sz="2900" b="1" i="1" dirty="0"/>
              <a:t>Relacionamentos</a:t>
            </a:r>
          </a:p>
          <a:p>
            <a:pPr lvl="1" algn="just">
              <a:spcBef>
                <a:spcPts val="600"/>
              </a:spcBef>
              <a:spcAft>
                <a:spcPts val="1200"/>
              </a:spcAft>
            </a:pPr>
            <a:r>
              <a:rPr lang="pt-BR" sz="2500" b="1" i="1" dirty="0"/>
              <a:t>Refere-se </a:t>
            </a:r>
            <a:r>
              <a:rPr lang="pt-BR" sz="2500" dirty="0"/>
              <a:t>ao </a:t>
            </a:r>
            <a:r>
              <a:rPr lang="pt-BR" sz="2500" b="1" i="1" dirty="0"/>
              <a:t>número </a:t>
            </a:r>
            <a:r>
              <a:rPr lang="pt-BR" sz="2500" dirty="0"/>
              <a:t>de </a:t>
            </a:r>
            <a:r>
              <a:rPr lang="pt-BR" sz="2500" b="1" i="1" dirty="0"/>
              <a:t>entidades envolvidas </a:t>
            </a:r>
            <a:r>
              <a:rPr lang="pt-BR" sz="2500" dirty="0"/>
              <a:t>no </a:t>
            </a:r>
            <a:r>
              <a:rPr lang="pt-BR" sz="2500" b="1" i="1" dirty="0"/>
              <a:t>relacionamento</a:t>
            </a:r>
          </a:p>
          <a:p>
            <a:pPr algn="just">
              <a:spcBef>
                <a:spcPts val="600"/>
              </a:spcBef>
              <a:spcAft>
                <a:spcPts val="1200"/>
              </a:spcAft>
            </a:pPr>
            <a:r>
              <a:rPr lang="pt-BR" sz="2900" b="1" i="1" u="sng" dirty="0"/>
              <a:t>Relacionamento Binário</a:t>
            </a:r>
            <a:r>
              <a:rPr lang="pt-BR" sz="2900" b="1" i="1" dirty="0"/>
              <a:t>:</a:t>
            </a:r>
          </a:p>
          <a:p>
            <a:pPr lvl="1" algn="just">
              <a:spcBef>
                <a:spcPts val="600"/>
              </a:spcBef>
              <a:spcAft>
                <a:spcPts val="1200"/>
              </a:spcAft>
            </a:pPr>
            <a:r>
              <a:rPr lang="pt-BR" sz="2500" b="1" i="1" dirty="0"/>
              <a:t>Envolve 2 </a:t>
            </a:r>
            <a:r>
              <a:rPr lang="pt-BR" sz="2500" i="1" dirty="0"/>
              <a:t>(</a:t>
            </a:r>
            <a:r>
              <a:rPr lang="pt-BR" sz="2500" i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duas</a:t>
            </a:r>
            <a:r>
              <a:rPr lang="pt-BR" sz="2500" i="1" dirty="0"/>
              <a:t>) </a:t>
            </a:r>
            <a:r>
              <a:rPr lang="pt-BR" sz="2500" b="1" i="1" dirty="0"/>
              <a:t>entidades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A8EEC5-7D36-42A5-81E9-0BAA8A66126C}" type="slidenum">
              <a:rPr lang="en-US" smtClean="0"/>
              <a:t>29</a:t>
            </a:fld>
            <a:endParaRPr lang="en-US"/>
          </a:p>
        </p:txBody>
      </p:sp>
      <p:cxnSp>
        <p:nvCxnSpPr>
          <p:cNvPr id="41" name="Conector reto 40"/>
          <p:cNvCxnSpPr>
            <a:stCxn id="42" idx="3"/>
            <a:endCxn id="43" idx="1"/>
          </p:cNvCxnSpPr>
          <p:nvPr/>
        </p:nvCxnSpPr>
        <p:spPr>
          <a:xfrm>
            <a:off x="2980184" y="5186176"/>
            <a:ext cx="28956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tângulo 41"/>
          <p:cNvSpPr/>
          <p:nvPr/>
        </p:nvSpPr>
        <p:spPr>
          <a:xfrm>
            <a:off x="755576" y="4815408"/>
            <a:ext cx="2224608" cy="74153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500" dirty="0">
                <a:solidFill>
                  <a:schemeClr val="tx1"/>
                </a:solidFill>
              </a:rPr>
              <a:t>Empregados</a:t>
            </a:r>
          </a:p>
        </p:txBody>
      </p:sp>
      <p:sp>
        <p:nvSpPr>
          <p:cNvPr id="43" name="Retângulo 42"/>
          <p:cNvSpPr/>
          <p:nvPr/>
        </p:nvSpPr>
        <p:spPr>
          <a:xfrm>
            <a:off x="5875784" y="4815408"/>
            <a:ext cx="2224608" cy="74153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500" dirty="0">
                <a:solidFill>
                  <a:schemeClr val="tx1"/>
                </a:solidFill>
              </a:rPr>
              <a:t>Departamentos</a:t>
            </a:r>
          </a:p>
        </p:txBody>
      </p:sp>
      <p:sp>
        <p:nvSpPr>
          <p:cNvPr id="46" name="Losango 45"/>
          <p:cNvSpPr/>
          <p:nvPr/>
        </p:nvSpPr>
        <p:spPr>
          <a:xfrm>
            <a:off x="3506738" y="4504134"/>
            <a:ext cx="1802244" cy="1373138"/>
          </a:xfrm>
          <a:prstGeom prst="diamond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lotação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47" name="CaixaDeTexto 46"/>
          <p:cNvSpPr txBox="1"/>
          <p:nvPr/>
        </p:nvSpPr>
        <p:spPr>
          <a:xfrm>
            <a:off x="3059832" y="4649311"/>
            <a:ext cx="37061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200" b="1" dirty="0">
                <a:solidFill>
                  <a:srgbClr val="0070C0"/>
                </a:solidFill>
              </a:rPr>
              <a:t>N</a:t>
            </a:r>
          </a:p>
        </p:txBody>
      </p:sp>
      <p:sp>
        <p:nvSpPr>
          <p:cNvPr id="48" name="CaixaDeTexto 47"/>
          <p:cNvSpPr txBox="1"/>
          <p:nvPr/>
        </p:nvSpPr>
        <p:spPr>
          <a:xfrm>
            <a:off x="5379234" y="4649311"/>
            <a:ext cx="32733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200" b="1" dirty="0">
                <a:solidFill>
                  <a:srgbClr val="0070C0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6013518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pt-BR" dirty="0"/>
              <a:t>Introdução</a:t>
            </a:r>
          </a:p>
        </p:txBody>
      </p:sp>
      <p:sp>
        <p:nvSpPr>
          <p:cNvPr id="7" name="Espaço Reservado para Conteúdo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spcBef>
                <a:spcPts val="1200"/>
              </a:spcBef>
              <a:spcAft>
                <a:spcPts val="1200"/>
              </a:spcAft>
            </a:pPr>
            <a:r>
              <a:rPr lang="pt-BR" sz="2900" b="1" i="1" dirty="0"/>
              <a:t>Tópicos:</a:t>
            </a:r>
          </a:p>
          <a:p>
            <a:pPr lvl="1" algn="just">
              <a:spcBef>
                <a:spcPts val="1200"/>
              </a:spcBef>
              <a:spcAft>
                <a:spcPts val="1200"/>
              </a:spcAft>
            </a:pPr>
            <a:r>
              <a:rPr lang="pt-BR" sz="2500" b="1" i="1" dirty="0"/>
              <a:t>Projeto de Banco de Dados</a:t>
            </a:r>
          </a:p>
          <a:p>
            <a:pPr lvl="1" algn="just">
              <a:spcBef>
                <a:spcPts val="1200"/>
              </a:spcBef>
              <a:spcAft>
                <a:spcPts val="1200"/>
              </a:spcAft>
            </a:pPr>
            <a:r>
              <a:rPr lang="pt-BR" sz="2500" b="1" i="1" dirty="0"/>
              <a:t>Modelagem Conceitual</a:t>
            </a:r>
          </a:p>
          <a:p>
            <a:pPr lvl="1" algn="just">
              <a:spcBef>
                <a:spcPts val="1200"/>
              </a:spcBef>
              <a:spcAft>
                <a:spcPts val="1200"/>
              </a:spcAft>
            </a:pPr>
            <a:r>
              <a:rPr lang="pt-BR" sz="2500" b="1" i="1" dirty="0"/>
              <a:t>Dado (não atômico)</a:t>
            </a:r>
          </a:p>
          <a:p>
            <a:pPr lvl="1" algn="just">
              <a:spcBef>
                <a:spcPts val="1200"/>
              </a:spcBef>
              <a:spcAft>
                <a:spcPts val="1200"/>
              </a:spcAft>
            </a:pPr>
            <a:r>
              <a:rPr lang="pt-BR" sz="2500" b="1" i="1" dirty="0"/>
              <a:t>Modelo Entidade-Relacionamento (MER)</a:t>
            </a:r>
          </a:p>
          <a:p>
            <a:pPr lvl="1" algn="just">
              <a:spcBef>
                <a:spcPts val="1200"/>
              </a:spcBef>
              <a:spcAft>
                <a:spcPts val="1200"/>
              </a:spcAft>
            </a:pPr>
            <a:endParaRPr lang="pt-BR" sz="250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A8EEC5-7D36-42A5-81E9-0BAA8A66126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9642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Line 6"/>
          <p:cNvSpPr>
            <a:spLocks noChangeShapeType="1"/>
          </p:cNvSpPr>
          <p:nvPr/>
        </p:nvSpPr>
        <p:spPr bwMode="auto">
          <a:xfrm>
            <a:off x="5732890" y="4484536"/>
            <a:ext cx="737685" cy="2659"/>
          </a:xfrm>
          <a:prstGeom prst="line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000" dirty="0">
              <a:solidFill>
                <a:srgbClr val="0066FF"/>
              </a:solidFill>
              <a:latin typeface="+mj-lt"/>
              <a:cs typeface="+mn-cs"/>
            </a:endParaRPr>
          </a:p>
        </p:txBody>
      </p:sp>
      <p:sp>
        <p:nvSpPr>
          <p:cNvPr id="6" name="Títu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pt-BR" dirty="0"/>
              <a:t>Conceitos do Modelo ER</a:t>
            </a:r>
          </a:p>
        </p:txBody>
      </p:sp>
      <p:sp>
        <p:nvSpPr>
          <p:cNvPr id="7" name="Espaço Reservado para Conteúdo 6"/>
          <p:cNvSpPr>
            <a:spLocks noGrp="1"/>
          </p:cNvSpPr>
          <p:nvPr>
            <p:ph idx="1"/>
          </p:nvPr>
        </p:nvSpPr>
        <p:spPr>
          <a:xfrm>
            <a:off x="228600" y="1319921"/>
            <a:ext cx="8686800" cy="4949995"/>
          </a:xfrm>
        </p:spPr>
        <p:txBody>
          <a:bodyPr>
            <a:normAutofit/>
          </a:bodyPr>
          <a:lstStyle/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pt-BR" sz="2900" b="1" i="1" dirty="0"/>
              <a:t>Grau </a:t>
            </a:r>
            <a:r>
              <a:rPr lang="pt-BR" sz="2900" i="1" dirty="0"/>
              <a:t>dos </a:t>
            </a:r>
            <a:r>
              <a:rPr lang="pt-BR" sz="2900" b="1" i="1" dirty="0"/>
              <a:t>Relacionamentos</a:t>
            </a:r>
          </a:p>
          <a:p>
            <a:pPr lvl="1" algn="just">
              <a:spcBef>
                <a:spcPts val="600"/>
              </a:spcBef>
              <a:spcAft>
                <a:spcPts val="600"/>
              </a:spcAft>
            </a:pPr>
            <a:r>
              <a:rPr lang="pt-BR" sz="2500" b="1" i="1" dirty="0"/>
              <a:t>Refere-se </a:t>
            </a:r>
            <a:r>
              <a:rPr lang="pt-BR" sz="2500" dirty="0"/>
              <a:t>ao </a:t>
            </a:r>
            <a:r>
              <a:rPr lang="pt-BR" sz="2500" b="1" i="1" dirty="0"/>
              <a:t>número </a:t>
            </a:r>
            <a:r>
              <a:rPr lang="pt-BR" sz="2500" dirty="0"/>
              <a:t>de </a:t>
            </a:r>
            <a:r>
              <a:rPr lang="pt-BR" sz="2500" b="1" i="1" dirty="0"/>
              <a:t>entidades envolvidas </a:t>
            </a:r>
            <a:r>
              <a:rPr lang="pt-BR" sz="2500" dirty="0"/>
              <a:t>no </a:t>
            </a:r>
            <a:r>
              <a:rPr lang="pt-BR" sz="2500" b="1" i="1" dirty="0"/>
              <a:t>relacionamento</a:t>
            </a:r>
          </a:p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pt-BR" sz="2900" b="1" i="1" u="sng" dirty="0"/>
              <a:t>Relacionamento Ternário</a:t>
            </a:r>
            <a:r>
              <a:rPr lang="pt-BR" sz="2900" b="1" i="1" dirty="0"/>
              <a:t>:</a:t>
            </a:r>
          </a:p>
          <a:p>
            <a:pPr lvl="1" algn="just">
              <a:spcBef>
                <a:spcPts val="600"/>
              </a:spcBef>
              <a:spcAft>
                <a:spcPts val="600"/>
              </a:spcAft>
            </a:pPr>
            <a:r>
              <a:rPr lang="pt-BR" sz="2500" b="1" i="1" dirty="0"/>
              <a:t>Envolve 3 </a:t>
            </a:r>
            <a:r>
              <a:rPr lang="pt-BR" sz="2500" i="1" dirty="0"/>
              <a:t>(</a:t>
            </a:r>
            <a:r>
              <a:rPr lang="pt-BR" sz="2500" i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três</a:t>
            </a:r>
            <a:r>
              <a:rPr lang="pt-BR" sz="2500" i="1" dirty="0"/>
              <a:t>) </a:t>
            </a:r>
            <a:r>
              <a:rPr lang="pt-BR" sz="2500" b="1" i="1" dirty="0"/>
              <a:t>entidades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A8EEC5-7D36-42A5-81E9-0BAA8A66126C}" type="slidenum">
              <a:rPr lang="en-US" smtClean="0"/>
              <a:t>30</a:t>
            </a:fld>
            <a:endParaRPr lang="en-US"/>
          </a:p>
        </p:txBody>
      </p:sp>
      <p:sp>
        <p:nvSpPr>
          <p:cNvPr id="15" name="CaixaDeTexto 18"/>
          <p:cNvSpPr txBox="1">
            <a:spLocks noChangeArrowheads="1"/>
          </p:cNvSpPr>
          <p:nvPr/>
        </p:nvSpPr>
        <p:spPr bwMode="auto">
          <a:xfrm>
            <a:off x="6131234" y="4141963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pt-BR" b="1" dirty="0">
                <a:solidFill>
                  <a:srgbClr val="2C69B2"/>
                </a:solidFill>
              </a:rPr>
              <a:t>1</a:t>
            </a:r>
          </a:p>
        </p:txBody>
      </p:sp>
      <p:sp>
        <p:nvSpPr>
          <p:cNvPr id="16" name="CaixaDeTexto 19"/>
          <p:cNvSpPr txBox="1">
            <a:spLocks noChangeArrowheads="1"/>
          </p:cNvSpPr>
          <p:nvPr/>
        </p:nvSpPr>
        <p:spPr bwMode="auto">
          <a:xfrm>
            <a:off x="3212075" y="4138410"/>
            <a:ext cx="3238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pt-BR" b="1" dirty="0">
                <a:solidFill>
                  <a:srgbClr val="2C69B2"/>
                </a:solidFill>
              </a:rPr>
              <a:t>n</a:t>
            </a:r>
          </a:p>
        </p:txBody>
      </p:sp>
      <p:sp>
        <p:nvSpPr>
          <p:cNvPr id="17" name="CaixaDeTexto 20"/>
          <p:cNvSpPr txBox="1">
            <a:spLocks noChangeArrowheads="1"/>
          </p:cNvSpPr>
          <p:nvPr/>
        </p:nvSpPr>
        <p:spPr bwMode="auto">
          <a:xfrm>
            <a:off x="4761921" y="5470691"/>
            <a:ext cx="3238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pt-BR" b="1">
                <a:solidFill>
                  <a:srgbClr val="2C69B2"/>
                </a:solidFill>
              </a:rPr>
              <a:t>n</a:t>
            </a:r>
          </a:p>
        </p:txBody>
      </p:sp>
      <p:sp>
        <p:nvSpPr>
          <p:cNvPr id="18" name="Line 6"/>
          <p:cNvSpPr>
            <a:spLocks noChangeShapeType="1"/>
          </p:cNvSpPr>
          <p:nvPr/>
        </p:nvSpPr>
        <p:spPr bwMode="auto">
          <a:xfrm>
            <a:off x="3200400" y="4487773"/>
            <a:ext cx="685799" cy="7373"/>
          </a:xfrm>
          <a:prstGeom prst="line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000">
              <a:solidFill>
                <a:srgbClr val="0066FF"/>
              </a:solidFill>
              <a:latin typeface="+mj-lt"/>
              <a:cs typeface="+mn-cs"/>
            </a:endParaRPr>
          </a:p>
        </p:txBody>
      </p:sp>
      <p:sp>
        <p:nvSpPr>
          <p:cNvPr id="20" name="Line 8"/>
          <p:cNvSpPr>
            <a:spLocks noChangeShapeType="1"/>
          </p:cNvSpPr>
          <p:nvPr/>
        </p:nvSpPr>
        <p:spPr bwMode="auto">
          <a:xfrm>
            <a:off x="4784800" y="4883919"/>
            <a:ext cx="0" cy="1004887"/>
          </a:xfrm>
          <a:prstGeom prst="line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000">
              <a:solidFill>
                <a:srgbClr val="0066FF"/>
              </a:solidFill>
              <a:latin typeface="+mj-lt"/>
              <a:cs typeface="+mn-cs"/>
            </a:endParaRPr>
          </a:p>
        </p:txBody>
      </p:sp>
      <p:sp>
        <p:nvSpPr>
          <p:cNvPr id="21" name="Rectangle 9"/>
          <p:cNvSpPr>
            <a:spLocks noChangeArrowheads="1"/>
          </p:cNvSpPr>
          <p:nvPr/>
        </p:nvSpPr>
        <p:spPr bwMode="auto">
          <a:xfrm>
            <a:off x="6449999" y="4288490"/>
            <a:ext cx="1938338" cy="40005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b="1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Distribuidor</a:t>
            </a:r>
            <a:endParaRPr lang="en-US" b="1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2" name="Rectangle 10"/>
          <p:cNvSpPr>
            <a:spLocks noChangeArrowheads="1"/>
          </p:cNvSpPr>
          <p:nvPr/>
        </p:nvSpPr>
        <p:spPr bwMode="auto">
          <a:xfrm>
            <a:off x="1914811" y="4290193"/>
            <a:ext cx="1281112" cy="40005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b="1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Cidade</a:t>
            </a:r>
            <a:endParaRPr lang="en-US" b="1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3" name="Rectangle 11"/>
          <p:cNvSpPr>
            <a:spLocks noChangeArrowheads="1"/>
          </p:cNvSpPr>
          <p:nvPr/>
        </p:nvSpPr>
        <p:spPr bwMode="auto">
          <a:xfrm>
            <a:off x="4046612" y="5834831"/>
            <a:ext cx="1425575" cy="40005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b="1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Produto</a:t>
            </a:r>
            <a:endParaRPr lang="en-US" b="1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5" name="Freeform 13"/>
          <p:cNvSpPr>
            <a:spLocks/>
          </p:cNvSpPr>
          <p:nvPr/>
        </p:nvSpPr>
        <p:spPr bwMode="auto">
          <a:xfrm>
            <a:off x="3779912" y="4031431"/>
            <a:ext cx="2036763" cy="904875"/>
          </a:xfrm>
          <a:custGeom>
            <a:avLst/>
            <a:gdLst/>
            <a:ahLst/>
            <a:cxnLst>
              <a:cxn ang="0">
                <a:pos x="0" y="350"/>
              </a:cxn>
              <a:cxn ang="0">
                <a:pos x="787" y="0"/>
              </a:cxn>
              <a:cxn ang="0">
                <a:pos x="1574" y="350"/>
              </a:cxn>
              <a:cxn ang="0">
                <a:pos x="787" y="699"/>
              </a:cxn>
              <a:cxn ang="0">
                <a:pos x="0" y="350"/>
              </a:cxn>
            </a:cxnLst>
            <a:rect l="0" t="0" r="r" b="b"/>
            <a:pathLst>
              <a:path w="1574" h="699">
                <a:moveTo>
                  <a:pt x="0" y="350"/>
                </a:moveTo>
                <a:lnTo>
                  <a:pt x="787" y="0"/>
                </a:lnTo>
                <a:lnTo>
                  <a:pt x="1574" y="350"/>
                </a:lnTo>
                <a:lnTo>
                  <a:pt x="787" y="699"/>
                </a:lnTo>
                <a:lnTo>
                  <a:pt x="0" y="35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1"/>
          <a:lstStyle/>
          <a:p>
            <a:pPr>
              <a:defRPr/>
            </a:pPr>
            <a:r>
              <a:rPr lang="pt-BR" b="1" noProof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distribuição</a:t>
            </a:r>
          </a:p>
        </p:txBody>
      </p:sp>
    </p:spTree>
    <p:extLst>
      <p:ext uri="{BB962C8B-B14F-4D97-AF65-F5344CB8AC3E}">
        <p14:creationId xmlns:p14="http://schemas.microsoft.com/office/powerpoint/2010/main" val="15184447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Line 6"/>
          <p:cNvSpPr>
            <a:spLocks noChangeShapeType="1"/>
          </p:cNvSpPr>
          <p:nvPr/>
        </p:nvSpPr>
        <p:spPr bwMode="auto">
          <a:xfrm>
            <a:off x="5221727" y="3954113"/>
            <a:ext cx="737685" cy="2659"/>
          </a:xfrm>
          <a:prstGeom prst="line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000" dirty="0">
              <a:solidFill>
                <a:srgbClr val="0066FF"/>
              </a:solidFill>
              <a:latin typeface="+mj-lt"/>
              <a:cs typeface="+mn-cs"/>
            </a:endParaRPr>
          </a:p>
        </p:txBody>
      </p:sp>
      <p:sp>
        <p:nvSpPr>
          <p:cNvPr id="6" name="Títu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pt-BR" dirty="0"/>
              <a:t>Conceitos do Modelo ER</a:t>
            </a:r>
          </a:p>
        </p:txBody>
      </p:sp>
      <p:sp>
        <p:nvSpPr>
          <p:cNvPr id="7" name="Espaço Reservado para Conteúdo 6"/>
          <p:cNvSpPr>
            <a:spLocks noGrp="1"/>
          </p:cNvSpPr>
          <p:nvPr>
            <p:ph idx="1"/>
          </p:nvPr>
        </p:nvSpPr>
        <p:spPr>
          <a:xfrm>
            <a:off x="228600" y="1319921"/>
            <a:ext cx="8686800" cy="4949995"/>
          </a:xfrm>
        </p:spPr>
        <p:txBody>
          <a:bodyPr>
            <a:normAutofit/>
          </a:bodyPr>
          <a:lstStyle/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pt-BR" sz="2900" b="1" i="1" dirty="0"/>
              <a:t>Relacionamento “</a:t>
            </a:r>
            <a:r>
              <a:rPr lang="pt-BR" sz="2900" b="1" i="1" dirty="0" err="1"/>
              <a:t>N”ário</a:t>
            </a:r>
            <a:r>
              <a:rPr lang="pt-BR" sz="2900" b="1" i="1" dirty="0"/>
              <a:t>:</a:t>
            </a:r>
          </a:p>
          <a:p>
            <a:pPr lvl="1" algn="just">
              <a:spcBef>
                <a:spcPts val="600"/>
              </a:spcBef>
              <a:spcAft>
                <a:spcPts val="600"/>
              </a:spcAft>
            </a:pPr>
            <a:r>
              <a:rPr lang="pt-BR" sz="2500" b="1" i="1" dirty="0"/>
              <a:t>abstração </a:t>
            </a:r>
            <a:r>
              <a:rPr lang="pt-BR" sz="2500" dirty="0"/>
              <a:t>de </a:t>
            </a:r>
            <a:r>
              <a:rPr lang="pt-BR" sz="2500" b="1" i="1" dirty="0"/>
              <a:t>uma associação entre </a:t>
            </a:r>
            <a:r>
              <a:rPr lang="pt-BR" sz="2500" i="1" dirty="0"/>
              <a:t>“</a:t>
            </a:r>
            <a:r>
              <a:rPr lang="pt-BR" sz="2500" i="1" dirty="0">
                <a:solidFill>
                  <a:srgbClr val="FF0000"/>
                </a:solidFill>
              </a:rPr>
              <a:t>N</a:t>
            </a:r>
            <a:r>
              <a:rPr lang="pt-BR" sz="2500" i="1" dirty="0"/>
              <a:t>” (ocorrências de)</a:t>
            </a:r>
            <a:r>
              <a:rPr lang="pt-BR" sz="2500" dirty="0"/>
              <a:t> </a:t>
            </a:r>
            <a:r>
              <a:rPr lang="pt-BR" sz="2500" dirty="0">
                <a:solidFill>
                  <a:srgbClr val="FF0000"/>
                </a:solidFill>
              </a:rPr>
              <a:t>ENTIDADES</a:t>
            </a:r>
          </a:p>
          <a:p>
            <a:pPr lvl="1" algn="just">
              <a:spcBef>
                <a:spcPts val="600"/>
              </a:spcBef>
              <a:spcAft>
                <a:spcPts val="600"/>
              </a:spcAft>
            </a:pPr>
            <a:r>
              <a:rPr lang="pt-BR" sz="2500" b="1" i="1" u="sng" dirty="0"/>
              <a:t>Exemplo</a:t>
            </a:r>
            <a:r>
              <a:rPr lang="pt-BR" sz="2500" b="1" i="1" dirty="0"/>
              <a:t>:</a:t>
            </a:r>
            <a:r>
              <a:rPr lang="pt-BR" sz="2500" dirty="0"/>
              <a:t> </a:t>
            </a:r>
            <a:r>
              <a:rPr lang="pt-BR" sz="2500" i="1" dirty="0"/>
              <a:t>relacionamento </a:t>
            </a:r>
            <a:r>
              <a:rPr lang="pt-BR" sz="2500" i="1" dirty="0">
                <a:solidFill>
                  <a:srgbClr val="FF0000"/>
                </a:solidFill>
              </a:rPr>
              <a:t>ternário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A8EEC5-7D36-42A5-81E9-0BAA8A66126C}" type="slidenum">
              <a:rPr lang="en-US" smtClean="0"/>
              <a:t>31</a:t>
            </a:fld>
            <a:endParaRPr lang="en-US"/>
          </a:p>
        </p:txBody>
      </p:sp>
      <p:sp>
        <p:nvSpPr>
          <p:cNvPr id="15" name="CaixaDeTexto 18"/>
          <p:cNvSpPr txBox="1">
            <a:spLocks noChangeArrowheads="1"/>
          </p:cNvSpPr>
          <p:nvPr/>
        </p:nvSpPr>
        <p:spPr bwMode="auto">
          <a:xfrm>
            <a:off x="5276038" y="3611540"/>
            <a:ext cx="65915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pt-BR" b="1" dirty="0">
                <a:solidFill>
                  <a:srgbClr val="2C69B2"/>
                </a:solidFill>
              </a:rPr>
              <a:t>(0,1)</a:t>
            </a:r>
          </a:p>
        </p:txBody>
      </p:sp>
      <p:sp>
        <p:nvSpPr>
          <p:cNvPr id="16" name="CaixaDeTexto 19"/>
          <p:cNvSpPr txBox="1">
            <a:spLocks noChangeArrowheads="1"/>
          </p:cNvSpPr>
          <p:nvPr/>
        </p:nvSpPr>
        <p:spPr bwMode="auto">
          <a:xfrm>
            <a:off x="2700911" y="3607987"/>
            <a:ext cx="72843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pt-BR" b="1" dirty="0">
                <a:solidFill>
                  <a:srgbClr val="2C69B2"/>
                </a:solidFill>
              </a:rPr>
              <a:t>(0,N)</a:t>
            </a:r>
          </a:p>
        </p:txBody>
      </p:sp>
      <p:sp>
        <p:nvSpPr>
          <p:cNvPr id="17" name="CaixaDeTexto 20"/>
          <p:cNvSpPr txBox="1">
            <a:spLocks noChangeArrowheads="1"/>
          </p:cNvSpPr>
          <p:nvPr/>
        </p:nvSpPr>
        <p:spPr bwMode="auto">
          <a:xfrm>
            <a:off x="4250758" y="4940268"/>
            <a:ext cx="69762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pt-BR" b="1" dirty="0">
                <a:solidFill>
                  <a:srgbClr val="2C69B2"/>
                </a:solidFill>
              </a:rPr>
              <a:t>(0,N)</a:t>
            </a:r>
          </a:p>
        </p:txBody>
      </p:sp>
      <p:sp>
        <p:nvSpPr>
          <p:cNvPr id="18" name="Line 6"/>
          <p:cNvSpPr>
            <a:spLocks noChangeShapeType="1"/>
          </p:cNvSpPr>
          <p:nvPr/>
        </p:nvSpPr>
        <p:spPr bwMode="auto">
          <a:xfrm>
            <a:off x="2689237" y="3957350"/>
            <a:ext cx="685799" cy="7373"/>
          </a:xfrm>
          <a:prstGeom prst="line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000">
              <a:solidFill>
                <a:srgbClr val="0066FF"/>
              </a:solidFill>
              <a:latin typeface="+mj-lt"/>
              <a:cs typeface="+mn-cs"/>
            </a:endParaRPr>
          </a:p>
        </p:txBody>
      </p:sp>
      <p:sp>
        <p:nvSpPr>
          <p:cNvPr id="20" name="Line 8"/>
          <p:cNvSpPr>
            <a:spLocks noChangeShapeType="1"/>
          </p:cNvSpPr>
          <p:nvPr/>
        </p:nvSpPr>
        <p:spPr bwMode="auto">
          <a:xfrm>
            <a:off x="4273637" y="4353496"/>
            <a:ext cx="0" cy="1004887"/>
          </a:xfrm>
          <a:prstGeom prst="line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000">
              <a:solidFill>
                <a:srgbClr val="0066FF"/>
              </a:solidFill>
              <a:latin typeface="+mj-lt"/>
              <a:cs typeface="+mn-cs"/>
            </a:endParaRPr>
          </a:p>
        </p:txBody>
      </p:sp>
      <p:sp>
        <p:nvSpPr>
          <p:cNvPr id="21" name="Rectangle 9"/>
          <p:cNvSpPr>
            <a:spLocks noChangeArrowheads="1"/>
          </p:cNvSpPr>
          <p:nvPr/>
        </p:nvSpPr>
        <p:spPr bwMode="auto">
          <a:xfrm>
            <a:off x="5938836" y="3758067"/>
            <a:ext cx="1938338" cy="40005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b="1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Distribuidores</a:t>
            </a:r>
            <a:endParaRPr lang="en-US" b="1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2" name="Rectangle 10"/>
          <p:cNvSpPr>
            <a:spLocks noChangeArrowheads="1"/>
          </p:cNvSpPr>
          <p:nvPr/>
        </p:nvSpPr>
        <p:spPr bwMode="auto">
          <a:xfrm>
            <a:off x="1403648" y="3759770"/>
            <a:ext cx="1281112" cy="40005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b="1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Cidades</a:t>
            </a:r>
            <a:endParaRPr lang="en-US" b="1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3" name="Rectangle 11"/>
          <p:cNvSpPr>
            <a:spLocks noChangeArrowheads="1"/>
          </p:cNvSpPr>
          <p:nvPr/>
        </p:nvSpPr>
        <p:spPr bwMode="auto">
          <a:xfrm>
            <a:off x="3535449" y="5304408"/>
            <a:ext cx="1425575" cy="40005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b="1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Produtos</a:t>
            </a:r>
            <a:endParaRPr lang="en-US" b="1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5" name="Freeform 13"/>
          <p:cNvSpPr>
            <a:spLocks/>
          </p:cNvSpPr>
          <p:nvPr/>
        </p:nvSpPr>
        <p:spPr bwMode="auto">
          <a:xfrm>
            <a:off x="3268749" y="3501008"/>
            <a:ext cx="2036763" cy="904875"/>
          </a:xfrm>
          <a:custGeom>
            <a:avLst/>
            <a:gdLst/>
            <a:ahLst/>
            <a:cxnLst>
              <a:cxn ang="0">
                <a:pos x="0" y="350"/>
              </a:cxn>
              <a:cxn ang="0">
                <a:pos x="787" y="0"/>
              </a:cxn>
              <a:cxn ang="0">
                <a:pos x="1574" y="350"/>
              </a:cxn>
              <a:cxn ang="0">
                <a:pos x="787" y="699"/>
              </a:cxn>
              <a:cxn ang="0">
                <a:pos x="0" y="350"/>
              </a:cxn>
            </a:cxnLst>
            <a:rect l="0" t="0" r="r" b="b"/>
            <a:pathLst>
              <a:path w="1574" h="699">
                <a:moveTo>
                  <a:pt x="0" y="350"/>
                </a:moveTo>
                <a:lnTo>
                  <a:pt x="787" y="0"/>
                </a:lnTo>
                <a:lnTo>
                  <a:pt x="1574" y="350"/>
                </a:lnTo>
                <a:lnTo>
                  <a:pt x="787" y="699"/>
                </a:lnTo>
                <a:lnTo>
                  <a:pt x="0" y="35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1"/>
          <a:lstStyle/>
          <a:p>
            <a:pPr>
              <a:defRPr/>
            </a:pPr>
            <a:r>
              <a:rPr lang="pt-BR" b="1" noProof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distribuição</a:t>
            </a:r>
          </a:p>
        </p:txBody>
      </p:sp>
      <p:sp>
        <p:nvSpPr>
          <p:cNvPr id="19" name="CaixaDeTexto 18"/>
          <p:cNvSpPr txBox="1"/>
          <p:nvPr/>
        </p:nvSpPr>
        <p:spPr>
          <a:xfrm>
            <a:off x="1112397" y="5829146"/>
            <a:ext cx="6287298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9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Exemplo de determinação de cardinalidade: </a:t>
            </a:r>
            <a:r>
              <a:rPr lang="pt-BR" sz="1900" i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“um produto em </a:t>
            </a:r>
          </a:p>
          <a:p>
            <a:pPr algn="ctr"/>
            <a:r>
              <a:rPr lang="pt-BR" sz="1900" i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uma cidade pode ser entregue por no máximo 1 distribuidor”</a:t>
            </a:r>
          </a:p>
        </p:txBody>
      </p:sp>
    </p:spTree>
    <p:extLst>
      <p:ext uri="{BB962C8B-B14F-4D97-AF65-F5344CB8AC3E}">
        <p14:creationId xmlns:p14="http://schemas.microsoft.com/office/powerpoint/2010/main" val="31942127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pt-BR" dirty="0"/>
              <a:t>Conceitos do Modelo ER</a:t>
            </a:r>
          </a:p>
        </p:txBody>
      </p:sp>
      <p:sp>
        <p:nvSpPr>
          <p:cNvPr id="7" name="Espaço Reservado para Conteúdo 6"/>
          <p:cNvSpPr>
            <a:spLocks noGrp="1"/>
          </p:cNvSpPr>
          <p:nvPr>
            <p:ph idx="1"/>
          </p:nvPr>
        </p:nvSpPr>
        <p:spPr>
          <a:xfrm>
            <a:off x="228600" y="1319921"/>
            <a:ext cx="8686800" cy="4949995"/>
          </a:xfrm>
        </p:spPr>
        <p:txBody>
          <a:bodyPr>
            <a:normAutofit/>
          </a:bodyPr>
          <a:lstStyle/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pt-BR" sz="2900" b="1" i="1" dirty="0"/>
              <a:t>Atributo:</a:t>
            </a:r>
          </a:p>
          <a:p>
            <a:pPr lvl="1" algn="just">
              <a:spcBef>
                <a:spcPts val="600"/>
              </a:spcBef>
              <a:spcAft>
                <a:spcPts val="600"/>
              </a:spcAft>
            </a:pPr>
            <a:r>
              <a:rPr lang="pt-BR" sz="2500" b="1" i="1" dirty="0"/>
              <a:t>abstração </a:t>
            </a:r>
            <a:r>
              <a:rPr lang="pt-BR" sz="2500" dirty="0"/>
              <a:t>de </a:t>
            </a:r>
            <a:r>
              <a:rPr lang="pt-BR" sz="2500" b="1" i="1" dirty="0"/>
              <a:t>uma </a:t>
            </a:r>
            <a:r>
              <a:rPr lang="pt-BR" sz="2500" dirty="0">
                <a:solidFill>
                  <a:srgbClr val="FF0000"/>
                </a:solidFill>
              </a:rPr>
              <a:t>PROPRIEDADE </a:t>
            </a:r>
            <a:r>
              <a:rPr lang="pt-BR" sz="2500" dirty="0"/>
              <a:t>de </a:t>
            </a:r>
            <a:r>
              <a:rPr lang="pt-BR" sz="2500" b="1" i="1" dirty="0"/>
              <a:t>uma </a:t>
            </a:r>
            <a:r>
              <a:rPr lang="pt-BR" sz="2500" dirty="0">
                <a:solidFill>
                  <a:srgbClr val="FF0000"/>
                </a:solidFill>
              </a:rPr>
              <a:t>ENTIDADE </a:t>
            </a:r>
            <a:r>
              <a:rPr lang="pt-BR" sz="2500" dirty="0"/>
              <a:t>ou de </a:t>
            </a:r>
            <a:r>
              <a:rPr lang="pt-BR" sz="2500" b="1" i="1" dirty="0"/>
              <a:t>um </a:t>
            </a:r>
            <a:r>
              <a:rPr lang="pt-BR" sz="2500" dirty="0">
                <a:solidFill>
                  <a:srgbClr val="FF0000"/>
                </a:solidFill>
              </a:rPr>
              <a:t>RELACIONAMENTO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A8EEC5-7D36-42A5-81E9-0BAA8A66126C}" type="slidenum">
              <a:rPr lang="en-US" smtClean="0"/>
              <a:t>32</a:t>
            </a:fld>
            <a:endParaRPr lang="en-US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4200" y="3188816"/>
            <a:ext cx="5435600" cy="21844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608973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2120" y="2996952"/>
            <a:ext cx="3120460" cy="3827933"/>
          </a:xfrm>
          <a:prstGeom prst="rect">
            <a:avLst/>
          </a:prstGeom>
        </p:spPr>
      </p:pic>
      <p:sp>
        <p:nvSpPr>
          <p:cNvPr id="6" name="Títu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pt-BR" dirty="0"/>
              <a:t>Conceitos do Modelo ER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A8EEC5-7D36-42A5-81E9-0BAA8A66126C}" type="slidenum">
              <a:rPr lang="en-US" smtClean="0"/>
              <a:t>33</a:t>
            </a:fld>
            <a:endParaRPr lang="en-US"/>
          </a:p>
        </p:txBody>
      </p:sp>
      <p:sp>
        <p:nvSpPr>
          <p:cNvPr id="8" name="CaixaDeTexto 7"/>
          <p:cNvSpPr txBox="1"/>
          <p:nvPr/>
        </p:nvSpPr>
        <p:spPr>
          <a:xfrm>
            <a:off x="2053895" y="1931348"/>
            <a:ext cx="477438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4800" b="1" i="1" dirty="0"/>
              <a:t>O que é um </a:t>
            </a:r>
          </a:p>
          <a:p>
            <a:pPr algn="ctr"/>
            <a:r>
              <a:rPr lang="pt-BR" sz="4800" b="1" i="1" dirty="0">
                <a:solidFill>
                  <a:srgbClr val="FF0000"/>
                </a:solidFill>
              </a:rPr>
              <a:t>atributo atômico</a:t>
            </a:r>
            <a:r>
              <a:rPr lang="pt-BR" sz="4800" b="1" i="1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1209184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pt-BR" dirty="0"/>
              <a:t>Conceitos do Modelo ER</a:t>
            </a:r>
          </a:p>
        </p:txBody>
      </p:sp>
      <p:sp>
        <p:nvSpPr>
          <p:cNvPr id="7" name="Espaço Reservado para Conteúdo 6"/>
          <p:cNvSpPr>
            <a:spLocks noGrp="1"/>
          </p:cNvSpPr>
          <p:nvPr>
            <p:ph idx="1"/>
          </p:nvPr>
        </p:nvSpPr>
        <p:spPr>
          <a:xfrm>
            <a:off x="228600" y="1319921"/>
            <a:ext cx="8686800" cy="4949995"/>
          </a:xfrm>
        </p:spPr>
        <p:txBody>
          <a:bodyPr>
            <a:normAutofit/>
          </a:bodyPr>
          <a:lstStyle/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pt-BR" sz="2900" b="1" i="1" dirty="0"/>
              <a:t>Tipos </a:t>
            </a:r>
            <a:r>
              <a:rPr lang="pt-BR" sz="2900" i="1" dirty="0"/>
              <a:t>de </a:t>
            </a:r>
            <a:r>
              <a:rPr lang="pt-BR" sz="2900" b="1" i="1" dirty="0"/>
              <a:t>Atributos:</a:t>
            </a:r>
          </a:p>
          <a:p>
            <a:pPr lvl="1" algn="just">
              <a:spcBef>
                <a:spcPts val="600"/>
              </a:spcBef>
              <a:spcAft>
                <a:spcPts val="600"/>
              </a:spcAft>
            </a:pPr>
            <a:r>
              <a:rPr lang="pt-BR" sz="2500" b="1" i="1" u="sng" dirty="0"/>
              <a:t>Atômico</a:t>
            </a:r>
            <a:r>
              <a:rPr lang="pt-BR" sz="2500" b="1" i="1" dirty="0"/>
              <a:t>:</a:t>
            </a:r>
          </a:p>
          <a:p>
            <a:pPr lvl="2" algn="just">
              <a:spcBef>
                <a:spcPts val="600"/>
              </a:spcBef>
              <a:spcAft>
                <a:spcPts val="600"/>
              </a:spcAft>
            </a:pPr>
            <a:r>
              <a:rPr lang="pt-BR" b="1" i="1" dirty="0"/>
              <a:t>Básico</a:t>
            </a:r>
          </a:p>
          <a:p>
            <a:pPr lvl="2" algn="just">
              <a:spcBef>
                <a:spcPts val="600"/>
              </a:spcBef>
              <a:spcAft>
                <a:spcPts val="600"/>
              </a:spcAft>
            </a:pPr>
            <a:r>
              <a:rPr lang="pt-BR" b="1" i="1" dirty="0"/>
              <a:t>Indivisível</a:t>
            </a:r>
          </a:p>
          <a:p>
            <a:pPr lvl="2" algn="just">
              <a:spcBef>
                <a:spcPts val="600"/>
              </a:spcBef>
              <a:spcAft>
                <a:spcPts val="600"/>
              </a:spcAft>
            </a:pPr>
            <a:endParaRPr lang="pt-BR" dirty="0"/>
          </a:p>
          <a:p>
            <a:pPr lvl="1" algn="just">
              <a:spcBef>
                <a:spcPts val="600"/>
              </a:spcBef>
              <a:spcAft>
                <a:spcPts val="600"/>
              </a:spcAft>
            </a:pPr>
            <a:r>
              <a:rPr lang="pt-BR" sz="2500" b="1" i="1" u="sng" dirty="0"/>
              <a:t>Não Atômico</a:t>
            </a:r>
            <a:r>
              <a:rPr lang="pt-BR" sz="2500" b="1" i="1" dirty="0"/>
              <a:t>:</a:t>
            </a:r>
          </a:p>
          <a:p>
            <a:pPr lvl="2" algn="just">
              <a:spcBef>
                <a:spcPts val="600"/>
              </a:spcBef>
              <a:spcAft>
                <a:spcPts val="600"/>
              </a:spcAft>
            </a:pPr>
            <a:r>
              <a:rPr lang="pt-BR" b="1" i="1" dirty="0"/>
              <a:t>Complexos</a:t>
            </a:r>
          </a:p>
          <a:p>
            <a:pPr lvl="2" algn="just">
              <a:spcBef>
                <a:spcPts val="600"/>
              </a:spcBef>
              <a:spcAft>
                <a:spcPts val="600"/>
              </a:spcAft>
            </a:pPr>
            <a:r>
              <a:rPr lang="pt-BR" b="1" i="1" dirty="0"/>
              <a:t>Divisível/fragmentado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A8EEC5-7D36-42A5-81E9-0BAA8A66126C}" type="slidenum">
              <a:rPr lang="en-US" smtClean="0"/>
              <a:t>34</a:t>
            </a:fld>
            <a:endParaRPr lang="en-US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104" y="2636912"/>
            <a:ext cx="1985437" cy="1985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8860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pt-BR" dirty="0"/>
              <a:t>Conceitos do Modelo ER</a:t>
            </a:r>
          </a:p>
        </p:txBody>
      </p:sp>
      <p:sp>
        <p:nvSpPr>
          <p:cNvPr id="7" name="Espaço Reservado para Conteúdo 6"/>
          <p:cNvSpPr>
            <a:spLocks noGrp="1"/>
          </p:cNvSpPr>
          <p:nvPr>
            <p:ph idx="1"/>
          </p:nvPr>
        </p:nvSpPr>
        <p:spPr>
          <a:xfrm>
            <a:off x="228600" y="1319921"/>
            <a:ext cx="8686800" cy="4949995"/>
          </a:xfrm>
        </p:spPr>
        <p:txBody>
          <a:bodyPr>
            <a:normAutofit/>
          </a:bodyPr>
          <a:lstStyle/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pt-BR" sz="2900" b="1" i="1" dirty="0"/>
              <a:t>Tipos </a:t>
            </a:r>
            <a:r>
              <a:rPr lang="pt-BR" sz="2900" i="1" dirty="0"/>
              <a:t>de </a:t>
            </a:r>
            <a:r>
              <a:rPr lang="pt-BR" sz="2900" b="1" i="1" dirty="0"/>
              <a:t>Atributos:</a:t>
            </a:r>
          </a:p>
          <a:p>
            <a:pPr lvl="2" algn="just">
              <a:spcBef>
                <a:spcPts val="600"/>
              </a:spcBef>
              <a:spcAft>
                <a:spcPts val="600"/>
              </a:spcAft>
            </a:pPr>
            <a:endParaRPr lang="pt-BR" dirty="0"/>
          </a:p>
          <a:p>
            <a:pPr lvl="1" algn="just">
              <a:spcBef>
                <a:spcPts val="600"/>
              </a:spcBef>
              <a:spcAft>
                <a:spcPts val="600"/>
              </a:spcAft>
            </a:pPr>
            <a:r>
              <a:rPr lang="pt-BR" sz="2500" b="1" i="1" dirty="0"/>
              <a:t>Recuperar informação </a:t>
            </a:r>
            <a:r>
              <a:rPr lang="pt-BR" sz="2500" dirty="0"/>
              <a:t>em </a:t>
            </a:r>
            <a:r>
              <a:rPr lang="pt-BR" sz="2500" b="1" i="1" dirty="0"/>
              <a:t>um </a:t>
            </a:r>
            <a:r>
              <a:rPr lang="pt-BR" sz="2500" b="1" i="1" dirty="0" err="1">
                <a:solidFill>
                  <a:srgbClr val="FF0000"/>
                </a:solidFill>
              </a:rPr>
              <a:t>string</a:t>
            </a:r>
            <a:r>
              <a:rPr lang="pt-BR" sz="2500" b="1" i="1" dirty="0"/>
              <a:t> único</a:t>
            </a:r>
          </a:p>
          <a:p>
            <a:pPr lvl="1" algn="just">
              <a:spcBef>
                <a:spcPts val="600"/>
              </a:spcBef>
              <a:spcAft>
                <a:spcPts val="600"/>
              </a:spcAft>
            </a:pPr>
            <a:r>
              <a:rPr lang="pt-BR" sz="2500" b="1" i="1" dirty="0"/>
              <a:t>Mas</a:t>
            </a:r>
            <a:r>
              <a:rPr lang="pt-BR" sz="2500" dirty="0"/>
              <a:t>, afinal, do que é </a:t>
            </a:r>
            <a:r>
              <a:rPr lang="pt-BR" sz="2500" b="1" i="1" dirty="0"/>
              <a:t>constituído </a:t>
            </a:r>
            <a:r>
              <a:rPr lang="pt-BR" sz="2500" dirty="0"/>
              <a:t>um </a:t>
            </a:r>
            <a:r>
              <a:rPr lang="pt-BR" sz="2500" b="1" i="1" dirty="0"/>
              <a:t>endereço?</a:t>
            </a:r>
          </a:p>
          <a:p>
            <a:pPr lvl="2" algn="just">
              <a:spcBef>
                <a:spcPts val="600"/>
              </a:spcBef>
              <a:spcAft>
                <a:spcPts val="600"/>
              </a:spcAft>
            </a:pPr>
            <a:r>
              <a:rPr lang="pt-BR" i="1" dirty="0"/>
              <a:t>Rua</a:t>
            </a:r>
          </a:p>
          <a:p>
            <a:pPr lvl="2" algn="just">
              <a:spcBef>
                <a:spcPts val="600"/>
              </a:spcBef>
              <a:spcAft>
                <a:spcPts val="600"/>
              </a:spcAft>
            </a:pPr>
            <a:r>
              <a:rPr lang="pt-BR" i="1" dirty="0"/>
              <a:t>Número</a:t>
            </a:r>
          </a:p>
          <a:p>
            <a:pPr lvl="2" algn="just">
              <a:spcBef>
                <a:spcPts val="600"/>
              </a:spcBef>
              <a:spcAft>
                <a:spcPts val="600"/>
              </a:spcAft>
            </a:pPr>
            <a:r>
              <a:rPr lang="pt-BR" i="1" dirty="0"/>
              <a:t>Complemento</a:t>
            </a:r>
          </a:p>
          <a:p>
            <a:pPr lvl="2" algn="just">
              <a:spcBef>
                <a:spcPts val="600"/>
              </a:spcBef>
              <a:spcAft>
                <a:spcPts val="600"/>
              </a:spcAft>
            </a:pPr>
            <a:r>
              <a:rPr lang="pt-BR" i="1" dirty="0"/>
              <a:t>Cidade</a:t>
            </a:r>
          </a:p>
          <a:p>
            <a:pPr lvl="2" algn="just">
              <a:spcBef>
                <a:spcPts val="600"/>
              </a:spcBef>
              <a:spcAft>
                <a:spcPts val="600"/>
              </a:spcAft>
            </a:pPr>
            <a:r>
              <a:rPr lang="pt-BR" i="1" dirty="0"/>
              <a:t>Estado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A8EEC5-7D36-42A5-81E9-0BAA8A66126C}" type="slidenum">
              <a:rPr lang="en-US" smtClean="0"/>
              <a:t>35</a:t>
            </a:fld>
            <a:endParaRPr lang="en-US"/>
          </a:p>
        </p:txBody>
      </p:sp>
      <p:sp>
        <p:nvSpPr>
          <p:cNvPr id="5" name="CaixaDeTexto 4"/>
          <p:cNvSpPr txBox="1"/>
          <p:nvPr/>
        </p:nvSpPr>
        <p:spPr>
          <a:xfrm>
            <a:off x="3131840" y="1774557"/>
            <a:ext cx="19428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i="1" dirty="0">
                <a:solidFill>
                  <a:srgbClr val="0070C0"/>
                </a:solidFill>
              </a:rPr>
              <a:t>Endereço</a:t>
            </a:r>
          </a:p>
        </p:txBody>
      </p:sp>
    </p:spTree>
    <p:extLst>
      <p:ext uri="{BB962C8B-B14F-4D97-AF65-F5344CB8AC3E}">
        <p14:creationId xmlns:p14="http://schemas.microsoft.com/office/powerpoint/2010/main" val="12340552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pt-BR" dirty="0"/>
              <a:t>Conceitos do Modelo ER</a:t>
            </a:r>
          </a:p>
        </p:txBody>
      </p:sp>
      <p:sp>
        <p:nvSpPr>
          <p:cNvPr id="7" name="Espaço Reservado para Conteúdo 6"/>
          <p:cNvSpPr>
            <a:spLocks noGrp="1"/>
          </p:cNvSpPr>
          <p:nvPr>
            <p:ph idx="1"/>
          </p:nvPr>
        </p:nvSpPr>
        <p:spPr>
          <a:xfrm>
            <a:off x="228600" y="1319921"/>
            <a:ext cx="8686800" cy="4949995"/>
          </a:xfrm>
        </p:spPr>
        <p:txBody>
          <a:bodyPr>
            <a:normAutofit/>
          </a:bodyPr>
          <a:lstStyle/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pt-BR" sz="2900" b="1" i="1" dirty="0"/>
              <a:t>Classificação </a:t>
            </a:r>
            <a:r>
              <a:rPr lang="pt-BR" sz="2900" i="1" dirty="0"/>
              <a:t>dos </a:t>
            </a:r>
            <a:r>
              <a:rPr lang="pt-BR" sz="2900" b="1" i="1" dirty="0"/>
              <a:t>Atributos:</a:t>
            </a:r>
          </a:p>
          <a:p>
            <a:pPr lvl="1" algn="just">
              <a:spcBef>
                <a:spcPts val="600"/>
              </a:spcBef>
              <a:spcAft>
                <a:spcPts val="600"/>
              </a:spcAft>
            </a:pPr>
            <a:r>
              <a:rPr lang="pt-BR" sz="2500" b="1" i="1" dirty="0"/>
              <a:t>Obrigatório </a:t>
            </a:r>
            <a:r>
              <a:rPr lang="pt-BR" sz="2500" i="1" dirty="0">
                <a:solidFill>
                  <a:srgbClr val="FF0000"/>
                </a:solidFill>
              </a:rPr>
              <a:t>x</a:t>
            </a:r>
            <a:r>
              <a:rPr lang="pt-BR" sz="2500" i="1" dirty="0"/>
              <a:t> </a:t>
            </a:r>
            <a:r>
              <a:rPr lang="pt-BR" sz="2500" b="1" i="1" dirty="0"/>
              <a:t>Opcional</a:t>
            </a:r>
          </a:p>
          <a:p>
            <a:pPr lvl="1" algn="just">
              <a:spcBef>
                <a:spcPts val="600"/>
              </a:spcBef>
              <a:spcAft>
                <a:spcPts val="600"/>
              </a:spcAft>
            </a:pPr>
            <a:r>
              <a:rPr lang="pt-BR" sz="2500" b="1" i="1" dirty="0" err="1"/>
              <a:t>Monovalorado</a:t>
            </a:r>
            <a:r>
              <a:rPr lang="pt-BR" sz="2500" b="1" i="1" dirty="0"/>
              <a:t> </a:t>
            </a:r>
            <a:r>
              <a:rPr lang="pt-BR" sz="2500" i="1" dirty="0">
                <a:solidFill>
                  <a:srgbClr val="FF0000"/>
                </a:solidFill>
              </a:rPr>
              <a:t>x</a:t>
            </a:r>
            <a:r>
              <a:rPr lang="pt-BR" sz="2500" i="1" dirty="0"/>
              <a:t> </a:t>
            </a:r>
            <a:r>
              <a:rPr lang="pt-BR" sz="2500" b="1" i="1" dirty="0"/>
              <a:t>Multivalorado</a:t>
            </a:r>
          </a:p>
          <a:p>
            <a:pPr lvl="1" algn="just">
              <a:spcBef>
                <a:spcPts val="600"/>
              </a:spcBef>
              <a:spcAft>
                <a:spcPts val="600"/>
              </a:spcAft>
            </a:pPr>
            <a:r>
              <a:rPr lang="pt-BR" sz="2500" b="1" i="1" dirty="0"/>
              <a:t>Simples </a:t>
            </a:r>
            <a:r>
              <a:rPr lang="pt-BR" sz="2500" i="1" dirty="0">
                <a:solidFill>
                  <a:srgbClr val="FF0000"/>
                </a:solidFill>
              </a:rPr>
              <a:t>x</a:t>
            </a:r>
            <a:r>
              <a:rPr lang="pt-BR" sz="2500" i="1" dirty="0"/>
              <a:t> </a:t>
            </a:r>
            <a:r>
              <a:rPr lang="pt-BR" sz="2500" b="1" i="1" dirty="0"/>
              <a:t>Composto</a:t>
            </a:r>
          </a:p>
          <a:p>
            <a:pPr lvl="1" algn="just">
              <a:spcBef>
                <a:spcPts val="600"/>
              </a:spcBef>
              <a:spcAft>
                <a:spcPts val="600"/>
              </a:spcAft>
            </a:pPr>
            <a:r>
              <a:rPr lang="pt-BR" sz="2500" b="1" i="1" dirty="0"/>
              <a:t>Derivado</a:t>
            </a:r>
          </a:p>
          <a:p>
            <a:pPr lvl="1" algn="just">
              <a:spcBef>
                <a:spcPts val="600"/>
              </a:spcBef>
              <a:spcAft>
                <a:spcPts val="600"/>
              </a:spcAft>
            </a:pPr>
            <a:endParaRPr lang="pt-BR" sz="250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A8EEC5-7D36-42A5-81E9-0BAA8A66126C}" type="slidenum">
              <a:rPr lang="en-US" smtClean="0"/>
              <a:t>36</a:t>
            </a:fld>
            <a:endParaRPr lang="en-US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7150" y="4036020"/>
            <a:ext cx="3949700" cy="22733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1120910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pt-BR" dirty="0"/>
              <a:t>Conceitos do Modelo ER</a:t>
            </a:r>
          </a:p>
        </p:txBody>
      </p:sp>
      <p:sp>
        <p:nvSpPr>
          <p:cNvPr id="7" name="Espaço Reservado para Conteúdo 6"/>
          <p:cNvSpPr>
            <a:spLocks noGrp="1"/>
          </p:cNvSpPr>
          <p:nvPr>
            <p:ph idx="1"/>
          </p:nvPr>
        </p:nvSpPr>
        <p:spPr>
          <a:xfrm>
            <a:off x="228600" y="1319921"/>
            <a:ext cx="8686800" cy="4949995"/>
          </a:xfrm>
        </p:spPr>
        <p:txBody>
          <a:bodyPr>
            <a:normAutofit/>
          </a:bodyPr>
          <a:lstStyle/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pt-BR" sz="2900" b="1" i="1" dirty="0"/>
              <a:t>Identificação </a:t>
            </a:r>
            <a:r>
              <a:rPr lang="pt-BR" sz="2900" i="1" dirty="0"/>
              <a:t>de </a:t>
            </a:r>
            <a:r>
              <a:rPr lang="pt-BR" sz="2900" b="1" i="1" dirty="0"/>
              <a:t>Entidades:</a:t>
            </a:r>
          </a:p>
          <a:p>
            <a:pPr lvl="1" algn="just">
              <a:spcBef>
                <a:spcPts val="600"/>
              </a:spcBef>
              <a:spcAft>
                <a:spcPts val="600"/>
              </a:spcAft>
            </a:pPr>
            <a:r>
              <a:rPr lang="pt-BR" sz="2500" b="1" i="1" dirty="0"/>
              <a:t>atributos identificadores distinguem ocorrências </a:t>
            </a:r>
            <a:r>
              <a:rPr lang="pt-BR" sz="2500" dirty="0"/>
              <a:t>de </a:t>
            </a:r>
            <a:r>
              <a:rPr lang="pt-BR" sz="2500" b="1" i="1" dirty="0"/>
              <a:t>uma </a:t>
            </a:r>
            <a:r>
              <a:rPr lang="pt-BR" sz="2500" dirty="0">
                <a:solidFill>
                  <a:srgbClr val="FF0000"/>
                </a:solidFill>
              </a:rPr>
              <a:t>ENTIDADE </a:t>
            </a:r>
            <a:r>
              <a:rPr lang="pt-BR" sz="2500" b="1" i="1" dirty="0"/>
              <a:t>uma das outras</a:t>
            </a:r>
          </a:p>
          <a:p>
            <a:pPr lvl="1" algn="just">
              <a:spcBef>
                <a:spcPts val="600"/>
              </a:spcBef>
              <a:spcAft>
                <a:spcPts val="600"/>
              </a:spcAft>
            </a:pPr>
            <a:r>
              <a:rPr lang="pt-BR" sz="2500" b="1" i="1" dirty="0"/>
              <a:t>garantem </a:t>
            </a:r>
            <a:r>
              <a:rPr lang="pt-BR" sz="2500" dirty="0"/>
              <a:t>o </a:t>
            </a:r>
            <a:r>
              <a:rPr lang="pt-BR" sz="2500" b="1" i="1" dirty="0"/>
              <a:t>acesso </a:t>
            </a:r>
            <a:r>
              <a:rPr lang="pt-BR" sz="2500" dirty="0">
                <a:solidFill>
                  <a:srgbClr val="0070C0"/>
                </a:solidFill>
              </a:rPr>
              <a:t>INDIVIDUALIZADO </a:t>
            </a:r>
            <a:r>
              <a:rPr lang="pt-BR" sz="2500" dirty="0"/>
              <a:t>a </a:t>
            </a:r>
            <a:r>
              <a:rPr lang="pt-BR" sz="2500" b="1" i="1" dirty="0"/>
              <a:t>uma ocorrência </a:t>
            </a:r>
            <a:r>
              <a:rPr lang="pt-BR" sz="2500" dirty="0"/>
              <a:t>de </a:t>
            </a:r>
            <a:r>
              <a:rPr lang="pt-BR" sz="2500" dirty="0">
                <a:solidFill>
                  <a:srgbClr val="FF0000"/>
                </a:solidFill>
              </a:rPr>
              <a:t>ENTIDADE </a:t>
            </a:r>
            <a:r>
              <a:rPr lang="pt-BR" sz="2500" dirty="0"/>
              <a:t>no </a:t>
            </a:r>
            <a:r>
              <a:rPr lang="pt-BR" sz="2500" b="1" i="1" dirty="0"/>
              <a:t>banco </a:t>
            </a:r>
            <a:r>
              <a:rPr lang="pt-BR" sz="2500" i="1" dirty="0"/>
              <a:t>de </a:t>
            </a:r>
            <a:r>
              <a:rPr lang="pt-BR" sz="2500" b="1" i="1" dirty="0"/>
              <a:t>dados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A8EEC5-7D36-42A5-81E9-0BAA8A66126C}" type="slidenum">
              <a:rPr lang="en-US" smtClean="0"/>
              <a:t>37</a:t>
            </a:fld>
            <a:endParaRPr lang="en-US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5800" y="3753946"/>
            <a:ext cx="5232400" cy="26035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598552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pt-BR" dirty="0"/>
              <a:t>Conceitos do Modelo ER</a:t>
            </a:r>
          </a:p>
        </p:txBody>
      </p:sp>
      <p:sp>
        <p:nvSpPr>
          <p:cNvPr id="7" name="Espaço Reservado para Conteúdo 6"/>
          <p:cNvSpPr>
            <a:spLocks noGrp="1"/>
          </p:cNvSpPr>
          <p:nvPr>
            <p:ph idx="1"/>
          </p:nvPr>
        </p:nvSpPr>
        <p:spPr>
          <a:xfrm>
            <a:off x="228600" y="1319921"/>
            <a:ext cx="8686800" cy="4949995"/>
          </a:xfrm>
        </p:spPr>
        <p:txBody>
          <a:bodyPr>
            <a:normAutofit/>
          </a:bodyPr>
          <a:lstStyle/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pt-BR" sz="2900" b="1" i="1" dirty="0"/>
              <a:t>Entidade Fraca:</a:t>
            </a:r>
          </a:p>
          <a:p>
            <a:pPr lvl="1" algn="just">
              <a:spcBef>
                <a:spcPts val="600"/>
              </a:spcBef>
              <a:spcAft>
                <a:spcPts val="600"/>
              </a:spcAft>
            </a:pPr>
            <a:r>
              <a:rPr lang="pt-BR" sz="2500" dirty="0"/>
              <a:t>a </a:t>
            </a:r>
            <a:r>
              <a:rPr lang="pt-BR" sz="2500" b="1" i="1" dirty="0"/>
              <a:t>identificação </a:t>
            </a:r>
            <a:r>
              <a:rPr lang="pt-BR" sz="2500" dirty="0"/>
              <a:t>de suas </a:t>
            </a:r>
            <a:r>
              <a:rPr lang="pt-BR" sz="2500" b="1" i="1" dirty="0"/>
              <a:t>ocorrências depende </a:t>
            </a:r>
            <a:r>
              <a:rPr lang="pt-BR" sz="2500" dirty="0"/>
              <a:t>da </a:t>
            </a:r>
            <a:r>
              <a:rPr lang="pt-BR" sz="2500" b="1" i="1" dirty="0"/>
              <a:t>identificação </a:t>
            </a:r>
            <a:r>
              <a:rPr lang="pt-BR" sz="2500" dirty="0"/>
              <a:t>de </a:t>
            </a:r>
            <a:r>
              <a:rPr lang="pt-BR" sz="2500" b="1" i="1" dirty="0"/>
              <a:t>outra</a:t>
            </a:r>
            <a:r>
              <a:rPr lang="pt-BR" sz="2500" i="1" dirty="0"/>
              <a:t>(</a:t>
            </a:r>
            <a:r>
              <a:rPr lang="pt-BR" sz="2500" b="1" i="1" dirty="0"/>
              <a:t>s</a:t>
            </a:r>
            <a:r>
              <a:rPr lang="pt-BR" sz="2500" i="1" dirty="0"/>
              <a:t>) </a:t>
            </a:r>
            <a:r>
              <a:rPr lang="pt-BR" sz="2500" b="1" i="1" dirty="0"/>
              <a:t>entidade</a:t>
            </a:r>
            <a:r>
              <a:rPr lang="pt-BR" sz="2500" i="1" dirty="0"/>
              <a:t>(</a:t>
            </a:r>
            <a:r>
              <a:rPr lang="pt-BR" sz="2500" b="1" i="1" dirty="0"/>
              <a:t>s</a:t>
            </a:r>
            <a:r>
              <a:rPr lang="pt-BR" sz="2500" i="1" dirty="0"/>
              <a:t>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A8EEC5-7D36-42A5-81E9-0BAA8A66126C}" type="slidenum">
              <a:rPr lang="en-US" smtClean="0"/>
              <a:t>38</a:t>
            </a:fld>
            <a:endParaRPr lang="en-US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3714" y="2872223"/>
            <a:ext cx="4654550" cy="345634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01078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pt-BR" dirty="0"/>
              <a:t>Conceitos do Modelo ER</a:t>
            </a:r>
          </a:p>
        </p:txBody>
      </p:sp>
      <p:sp>
        <p:nvSpPr>
          <p:cNvPr id="7" name="Espaço Reservado para Conteúdo 6"/>
          <p:cNvSpPr>
            <a:spLocks noGrp="1"/>
          </p:cNvSpPr>
          <p:nvPr>
            <p:ph idx="1"/>
          </p:nvPr>
        </p:nvSpPr>
        <p:spPr>
          <a:xfrm>
            <a:off x="228600" y="1319921"/>
            <a:ext cx="8686800" cy="4949995"/>
          </a:xfrm>
        </p:spPr>
        <p:txBody>
          <a:bodyPr>
            <a:normAutofit/>
          </a:bodyPr>
          <a:lstStyle/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pt-BR" sz="2900" b="1" i="1" dirty="0"/>
              <a:t>Entidade Fraca:</a:t>
            </a:r>
          </a:p>
          <a:p>
            <a:pPr lvl="1" algn="just">
              <a:spcBef>
                <a:spcPts val="600"/>
              </a:spcBef>
              <a:spcAft>
                <a:spcPts val="600"/>
              </a:spcAft>
            </a:pPr>
            <a:r>
              <a:rPr lang="pt-BR" sz="2500" dirty="0"/>
              <a:t>a </a:t>
            </a:r>
            <a:r>
              <a:rPr lang="pt-BR" sz="2500" b="1" i="1" dirty="0"/>
              <a:t>identificação </a:t>
            </a:r>
            <a:r>
              <a:rPr lang="pt-BR" sz="2500" dirty="0"/>
              <a:t>de suas </a:t>
            </a:r>
            <a:r>
              <a:rPr lang="pt-BR" sz="2500" b="1" i="1" dirty="0"/>
              <a:t>ocorrências depende </a:t>
            </a:r>
            <a:r>
              <a:rPr lang="pt-BR" sz="2500" dirty="0"/>
              <a:t>da </a:t>
            </a:r>
            <a:r>
              <a:rPr lang="pt-BR" sz="2500" b="1" i="1" dirty="0"/>
              <a:t>identificação </a:t>
            </a:r>
            <a:r>
              <a:rPr lang="pt-BR" sz="2500" dirty="0"/>
              <a:t>de </a:t>
            </a:r>
            <a:r>
              <a:rPr lang="pt-BR" sz="2500" b="1" i="1" dirty="0"/>
              <a:t>outra</a:t>
            </a:r>
            <a:r>
              <a:rPr lang="pt-BR" sz="2500" i="1" dirty="0"/>
              <a:t>(</a:t>
            </a:r>
            <a:r>
              <a:rPr lang="pt-BR" sz="2500" b="1" i="1" dirty="0"/>
              <a:t>s</a:t>
            </a:r>
            <a:r>
              <a:rPr lang="pt-BR" sz="2500" i="1" dirty="0"/>
              <a:t>) </a:t>
            </a:r>
            <a:r>
              <a:rPr lang="pt-BR" sz="2500" b="1" i="1" dirty="0"/>
              <a:t>entidade</a:t>
            </a:r>
            <a:r>
              <a:rPr lang="pt-BR" sz="2500" i="1" dirty="0"/>
              <a:t>(</a:t>
            </a:r>
            <a:r>
              <a:rPr lang="pt-BR" sz="2500" b="1" i="1" dirty="0"/>
              <a:t>s</a:t>
            </a:r>
            <a:r>
              <a:rPr lang="pt-BR" sz="2500" i="1" dirty="0"/>
              <a:t>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A8EEC5-7D36-42A5-81E9-0BAA8A66126C}" type="slidenum">
              <a:rPr lang="en-US" smtClean="0"/>
              <a:t>39</a:t>
            </a:fld>
            <a:endParaRPr lang="en-US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950" y="3078460"/>
            <a:ext cx="6134100" cy="17907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9" name="Conector reto 8"/>
          <p:cNvCxnSpPr>
            <a:cxnSpLocks/>
          </p:cNvCxnSpPr>
          <p:nvPr/>
        </p:nvCxnSpPr>
        <p:spPr>
          <a:xfrm>
            <a:off x="4904400" y="4236258"/>
            <a:ext cx="57606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Balão de Fala: Retângulo com Cantos Arredondados 13"/>
          <p:cNvSpPr/>
          <p:nvPr/>
        </p:nvSpPr>
        <p:spPr>
          <a:xfrm>
            <a:off x="3824280" y="4753666"/>
            <a:ext cx="1827840" cy="763565"/>
          </a:xfrm>
          <a:prstGeom prst="wedgeRoundRectCallout">
            <a:avLst>
              <a:gd name="adj1" fmla="val 21224"/>
              <a:gd name="adj2" fmla="val -105935"/>
              <a:gd name="adj3" fmla="val 16667"/>
            </a:avLst>
          </a:prstGeom>
          <a:solidFill>
            <a:schemeClr val="bg1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i="1" dirty="0">
                <a:solidFill>
                  <a:sysClr val="windowText" lastClr="000000"/>
                </a:solidFill>
              </a:rPr>
              <a:t>Observar a linha mais densa</a:t>
            </a:r>
          </a:p>
        </p:txBody>
      </p:sp>
    </p:spTree>
    <p:extLst>
      <p:ext uri="{BB962C8B-B14F-4D97-AF65-F5344CB8AC3E}">
        <p14:creationId xmlns:p14="http://schemas.microsoft.com/office/powerpoint/2010/main" val="12936848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144" y="2996952"/>
            <a:ext cx="3120460" cy="3827933"/>
          </a:xfrm>
          <a:prstGeom prst="rect">
            <a:avLst/>
          </a:prstGeom>
        </p:spPr>
      </p:pic>
      <p:sp>
        <p:nvSpPr>
          <p:cNvPr id="6" name="Títu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pt-BR" dirty="0"/>
              <a:t>Projeto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A8EEC5-7D36-42A5-81E9-0BAA8A66126C}" type="slidenum">
              <a:rPr lang="en-US" smtClean="0"/>
              <a:t>4</a:t>
            </a:fld>
            <a:endParaRPr lang="en-US"/>
          </a:p>
        </p:txBody>
      </p:sp>
      <p:sp>
        <p:nvSpPr>
          <p:cNvPr id="8" name="CaixaDeTexto 7"/>
          <p:cNvSpPr txBox="1"/>
          <p:nvPr/>
        </p:nvSpPr>
        <p:spPr>
          <a:xfrm>
            <a:off x="925797" y="1700808"/>
            <a:ext cx="7030579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4800" b="1" i="1" dirty="0"/>
              <a:t>O que é </a:t>
            </a:r>
            <a:r>
              <a:rPr lang="pt-BR" sz="4800" b="1" i="1" dirty="0">
                <a:solidFill>
                  <a:srgbClr val="FF0000"/>
                </a:solidFill>
              </a:rPr>
              <a:t>necessário </a:t>
            </a:r>
            <a:r>
              <a:rPr lang="pt-BR" sz="4800" b="1" i="1" dirty="0"/>
              <a:t>para</a:t>
            </a:r>
          </a:p>
          <a:p>
            <a:pPr algn="ctr"/>
            <a:r>
              <a:rPr lang="pt-BR" sz="4800" b="1" i="1" dirty="0">
                <a:solidFill>
                  <a:srgbClr val="FF0000"/>
                </a:solidFill>
              </a:rPr>
              <a:t>obtermos </a:t>
            </a:r>
            <a:r>
              <a:rPr lang="pt-BR" sz="4800" b="1" i="1" dirty="0"/>
              <a:t>um</a:t>
            </a:r>
          </a:p>
          <a:p>
            <a:pPr algn="ctr"/>
            <a:r>
              <a:rPr lang="pt-BR" sz="4800" b="1" i="1" dirty="0"/>
              <a:t>projeto de </a:t>
            </a:r>
            <a:r>
              <a:rPr lang="pt-BR" sz="4800" b="1" i="1" dirty="0">
                <a:solidFill>
                  <a:srgbClr val="FF0000"/>
                </a:solidFill>
              </a:rPr>
              <a:t>Banco </a:t>
            </a:r>
            <a:r>
              <a:rPr lang="pt-BR" sz="4800" b="1" i="1" dirty="0"/>
              <a:t>de </a:t>
            </a:r>
            <a:r>
              <a:rPr lang="pt-BR" sz="4800" b="1" i="1" dirty="0">
                <a:solidFill>
                  <a:srgbClr val="FF0000"/>
                </a:solidFill>
              </a:rPr>
              <a:t>Dados</a:t>
            </a:r>
          </a:p>
          <a:p>
            <a:pPr algn="ctr"/>
            <a:r>
              <a:rPr lang="pt-BR" sz="4800" b="1" i="1" dirty="0"/>
              <a:t>bem </a:t>
            </a:r>
            <a:r>
              <a:rPr lang="pt-BR" sz="4800" b="1" i="1" dirty="0">
                <a:solidFill>
                  <a:srgbClr val="FF0000"/>
                </a:solidFill>
              </a:rPr>
              <a:t>estruturado</a:t>
            </a:r>
            <a:r>
              <a:rPr lang="pt-BR" sz="4800" b="1" i="1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59405254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pt-BR" dirty="0"/>
              <a:t>Conceitos do Modelo ER</a:t>
            </a:r>
          </a:p>
        </p:txBody>
      </p:sp>
      <p:sp>
        <p:nvSpPr>
          <p:cNvPr id="7" name="Espaço Reservado para Conteúdo 6"/>
          <p:cNvSpPr>
            <a:spLocks noGrp="1"/>
          </p:cNvSpPr>
          <p:nvPr>
            <p:ph idx="1"/>
          </p:nvPr>
        </p:nvSpPr>
        <p:spPr>
          <a:xfrm>
            <a:off x="228600" y="1319921"/>
            <a:ext cx="8686800" cy="4949995"/>
          </a:xfrm>
        </p:spPr>
        <p:txBody>
          <a:bodyPr>
            <a:normAutofit/>
          </a:bodyPr>
          <a:lstStyle/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pt-BR" sz="2900" b="1" i="1" dirty="0"/>
              <a:t>Identificação </a:t>
            </a:r>
            <a:r>
              <a:rPr lang="pt-BR" sz="2900" i="1" dirty="0"/>
              <a:t>de </a:t>
            </a:r>
            <a:r>
              <a:rPr lang="pt-BR" sz="2900" b="1" i="1" dirty="0"/>
              <a:t>Relacionamentos:</a:t>
            </a:r>
          </a:p>
          <a:p>
            <a:pPr lvl="1" algn="just">
              <a:spcBef>
                <a:spcPts val="600"/>
              </a:spcBef>
              <a:spcAft>
                <a:spcPts val="600"/>
              </a:spcAft>
            </a:pPr>
            <a:r>
              <a:rPr lang="pt-BR" sz="2500" dirty="0"/>
              <a:t>um </a:t>
            </a:r>
            <a:r>
              <a:rPr lang="pt-BR" sz="2500" b="1" i="1" dirty="0"/>
              <a:t>relacionamento </a:t>
            </a:r>
            <a:r>
              <a:rPr lang="pt-BR" sz="2500" dirty="0"/>
              <a:t>é </a:t>
            </a:r>
            <a:r>
              <a:rPr lang="pt-BR" sz="2500" b="1" i="1" dirty="0"/>
              <a:t>identificado implicitamente </a:t>
            </a:r>
            <a:r>
              <a:rPr lang="pt-BR" sz="2500" dirty="0"/>
              <a:t>pelo </a:t>
            </a:r>
            <a:r>
              <a:rPr lang="pt-BR" sz="2500" b="1" i="1" dirty="0"/>
              <a:t>conjunto </a:t>
            </a:r>
            <a:r>
              <a:rPr lang="pt-BR" sz="2500" dirty="0"/>
              <a:t>de </a:t>
            </a:r>
            <a:r>
              <a:rPr lang="pt-BR" sz="2500" b="1" i="1" dirty="0"/>
              <a:t>identificadores </a:t>
            </a:r>
            <a:r>
              <a:rPr lang="pt-BR" sz="2500" dirty="0"/>
              <a:t>das </a:t>
            </a:r>
            <a:r>
              <a:rPr lang="pt-BR" sz="2500" b="1" i="1" dirty="0"/>
              <a:t>ocorrências </a:t>
            </a:r>
            <a:r>
              <a:rPr lang="pt-BR" sz="2500" dirty="0"/>
              <a:t>de </a:t>
            </a:r>
            <a:r>
              <a:rPr lang="pt-BR" sz="2500" b="1" i="1" dirty="0"/>
              <a:t>entidades </a:t>
            </a:r>
            <a:r>
              <a:rPr lang="pt-BR" sz="2500" dirty="0"/>
              <a:t>que </a:t>
            </a:r>
            <a:r>
              <a:rPr lang="pt-BR" sz="2500" b="1" i="1" dirty="0"/>
              <a:t>participam dele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A8EEC5-7D36-42A5-81E9-0BAA8A66126C}" type="slidenum">
              <a:rPr lang="en-US" smtClean="0"/>
              <a:t>40</a:t>
            </a:fld>
            <a:endParaRPr lang="en-US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7350" y="3284984"/>
            <a:ext cx="5829300" cy="23495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CaixaDeTexto 7"/>
          <p:cNvSpPr txBox="1"/>
          <p:nvPr/>
        </p:nvSpPr>
        <p:spPr>
          <a:xfrm>
            <a:off x="3562798" y="5291919"/>
            <a:ext cx="2125903" cy="120032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pt-BR" i="1" dirty="0"/>
              <a:t>(e1, p1, 12/02/2016)</a:t>
            </a:r>
          </a:p>
          <a:p>
            <a:r>
              <a:rPr lang="pt-BR" i="1" dirty="0"/>
              <a:t>(e1, p2, 18/11/2016)</a:t>
            </a:r>
          </a:p>
          <a:p>
            <a:r>
              <a:rPr lang="pt-BR" i="1" dirty="0"/>
              <a:t>(e2, p3, 02/03/2016)</a:t>
            </a:r>
          </a:p>
          <a:p>
            <a:r>
              <a:rPr lang="pt-BR" i="1" dirty="0"/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238641517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pt-BR" dirty="0"/>
              <a:t>Conceitos do Modelo ER</a:t>
            </a:r>
          </a:p>
        </p:txBody>
      </p:sp>
      <p:sp>
        <p:nvSpPr>
          <p:cNvPr id="7" name="Espaço Reservado para Conteúdo 6"/>
          <p:cNvSpPr>
            <a:spLocks noGrp="1"/>
          </p:cNvSpPr>
          <p:nvPr>
            <p:ph idx="1"/>
          </p:nvPr>
        </p:nvSpPr>
        <p:spPr>
          <a:xfrm>
            <a:off x="228600" y="1319921"/>
            <a:ext cx="8686800" cy="4949995"/>
          </a:xfrm>
        </p:spPr>
        <p:txBody>
          <a:bodyPr>
            <a:normAutofit/>
          </a:bodyPr>
          <a:lstStyle/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pt-BR" sz="2900" b="1" i="1" dirty="0"/>
              <a:t>Identificação </a:t>
            </a:r>
            <a:r>
              <a:rPr lang="pt-BR" sz="2900" i="1" dirty="0"/>
              <a:t>de </a:t>
            </a:r>
            <a:r>
              <a:rPr lang="pt-BR" sz="2900" b="1" i="1" dirty="0"/>
              <a:t>Relacionamentos:</a:t>
            </a:r>
          </a:p>
          <a:p>
            <a:pPr lvl="1" algn="just">
              <a:spcBef>
                <a:spcPts val="600"/>
              </a:spcBef>
              <a:spcAft>
                <a:spcPts val="600"/>
              </a:spcAft>
            </a:pPr>
            <a:r>
              <a:rPr lang="pt-BR" sz="2500" b="1" i="1" dirty="0"/>
              <a:t>atributos identificadores adicionais </a:t>
            </a:r>
            <a:r>
              <a:rPr lang="pt-BR" sz="2500" dirty="0"/>
              <a:t>podem ser </a:t>
            </a:r>
            <a:r>
              <a:rPr lang="pt-BR" sz="2500" b="1" i="1" dirty="0"/>
              <a:t>necessários </a:t>
            </a:r>
            <a:r>
              <a:rPr lang="pt-BR" sz="2500" dirty="0"/>
              <a:t>para </a:t>
            </a:r>
            <a:r>
              <a:rPr lang="pt-BR" sz="2500" b="1" i="1" dirty="0"/>
              <a:t>definir </a:t>
            </a:r>
            <a:r>
              <a:rPr lang="pt-BR" sz="2500" dirty="0"/>
              <a:t>a </a:t>
            </a:r>
            <a:r>
              <a:rPr lang="pt-BR" sz="2500" b="1" i="1" dirty="0"/>
              <a:t>identificação </a:t>
            </a:r>
            <a:r>
              <a:rPr lang="pt-BR" sz="2500" dirty="0"/>
              <a:t>de </a:t>
            </a:r>
            <a:r>
              <a:rPr lang="pt-BR" sz="2500" b="1" i="1" dirty="0"/>
              <a:t>um relacionamento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A8EEC5-7D36-42A5-81E9-0BAA8A66126C}" type="slidenum">
              <a:rPr lang="en-US" smtClean="0"/>
              <a:t>41</a:t>
            </a:fld>
            <a:endParaRPr lang="en-US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7372" y="2996952"/>
            <a:ext cx="5753100" cy="21717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CaixaDeTexto 7"/>
          <p:cNvSpPr txBox="1"/>
          <p:nvPr/>
        </p:nvSpPr>
        <p:spPr>
          <a:xfrm>
            <a:off x="4644008" y="4797152"/>
            <a:ext cx="2839239" cy="120032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pt-BR" i="1" dirty="0"/>
              <a:t>(m1, p1, 12/06/2016, 13:30)</a:t>
            </a:r>
          </a:p>
          <a:p>
            <a:r>
              <a:rPr lang="pt-BR" i="1" dirty="0"/>
              <a:t>(m1, p2, 28/05/2016, 10:00)</a:t>
            </a:r>
          </a:p>
          <a:p>
            <a:r>
              <a:rPr lang="pt-BR" i="1" dirty="0"/>
              <a:t>(m2, p1, 02/06/2016, 16:30)</a:t>
            </a:r>
          </a:p>
          <a:p>
            <a:r>
              <a:rPr lang="pt-BR" i="1" dirty="0"/>
              <a:t>...</a:t>
            </a: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81" y="3567261"/>
            <a:ext cx="2704873" cy="3318123"/>
          </a:xfrm>
          <a:prstGeom prst="rect">
            <a:avLst/>
          </a:prstGeom>
        </p:spPr>
      </p:pic>
      <p:sp>
        <p:nvSpPr>
          <p:cNvPr id="10" name="CaixaDeTexto 9"/>
          <p:cNvSpPr txBox="1"/>
          <p:nvPr/>
        </p:nvSpPr>
        <p:spPr>
          <a:xfrm>
            <a:off x="2111966" y="5939988"/>
            <a:ext cx="6292878" cy="707886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pt-BR" sz="2000" i="1" dirty="0">
                <a:solidFill>
                  <a:schemeClr val="bg1"/>
                </a:solidFill>
              </a:rPr>
              <a:t>Um mesmo médico, pode consultar mais de uma vez um(a)</a:t>
            </a:r>
          </a:p>
          <a:p>
            <a:pPr algn="ctr"/>
            <a:r>
              <a:rPr lang="pt-BR" sz="2000" i="1" dirty="0">
                <a:solidFill>
                  <a:schemeClr val="bg1"/>
                </a:solidFill>
              </a:rPr>
              <a:t>mesmo(a) paciente no mesmo dia?</a:t>
            </a:r>
          </a:p>
        </p:txBody>
      </p:sp>
    </p:spTree>
    <p:extLst>
      <p:ext uri="{BB962C8B-B14F-4D97-AF65-F5344CB8AC3E}">
        <p14:creationId xmlns:p14="http://schemas.microsoft.com/office/powerpoint/2010/main" val="384430039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pt-BR" dirty="0"/>
              <a:t>Conceitos do Modelo ER</a:t>
            </a:r>
          </a:p>
        </p:txBody>
      </p:sp>
      <p:sp>
        <p:nvSpPr>
          <p:cNvPr id="7" name="Espaço Reservado para Conteúdo 6"/>
          <p:cNvSpPr>
            <a:spLocks noGrp="1"/>
          </p:cNvSpPr>
          <p:nvPr>
            <p:ph idx="1"/>
          </p:nvPr>
        </p:nvSpPr>
        <p:spPr>
          <a:xfrm>
            <a:off x="228600" y="1319921"/>
            <a:ext cx="8686800" cy="4949995"/>
          </a:xfrm>
        </p:spPr>
        <p:txBody>
          <a:bodyPr>
            <a:normAutofit/>
          </a:bodyPr>
          <a:lstStyle/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pt-BR" sz="2900" b="1" i="1" dirty="0"/>
              <a:t>Restrições </a:t>
            </a:r>
            <a:r>
              <a:rPr lang="pt-BR" sz="2900" i="1" dirty="0"/>
              <a:t>do </a:t>
            </a:r>
            <a:r>
              <a:rPr lang="pt-BR" sz="2900" b="1" i="1" dirty="0"/>
              <a:t>Domínio (1)</a:t>
            </a:r>
          </a:p>
          <a:p>
            <a:pPr lvl="1" algn="just">
              <a:spcBef>
                <a:spcPts val="600"/>
              </a:spcBef>
              <a:spcAft>
                <a:spcPts val="600"/>
              </a:spcAft>
            </a:pPr>
            <a:r>
              <a:rPr lang="pt-BR" sz="2500" dirty="0"/>
              <a:t>o </a:t>
            </a:r>
            <a:r>
              <a:rPr lang="pt-BR" sz="2500" b="1" i="1" dirty="0"/>
              <a:t>modelo ER </a:t>
            </a:r>
            <a:r>
              <a:rPr lang="pt-BR" sz="2500" b="1" i="1" dirty="0">
                <a:solidFill>
                  <a:srgbClr val="FF0000"/>
                </a:solidFill>
              </a:rPr>
              <a:t>não</a:t>
            </a:r>
            <a:r>
              <a:rPr lang="pt-BR" sz="2500" b="1" i="1" dirty="0"/>
              <a:t> </a:t>
            </a:r>
            <a:r>
              <a:rPr lang="pt-BR" sz="2500" dirty="0"/>
              <a:t>é </a:t>
            </a:r>
            <a:r>
              <a:rPr lang="pt-BR" sz="2500" b="1" i="1" dirty="0"/>
              <a:t>capaz </a:t>
            </a:r>
            <a:r>
              <a:rPr lang="pt-BR" sz="2500" dirty="0"/>
              <a:t>de </a:t>
            </a:r>
            <a:r>
              <a:rPr lang="pt-BR" sz="2500" b="1" i="1" dirty="0"/>
              <a:t>expressar todas </a:t>
            </a:r>
            <a:r>
              <a:rPr lang="pt-BR" sz="2500" dirty="0"/>
              <a:t>as </a:t>
            </a:r>
            <a:r>
              <a:rPr lang="pt-BR" sz="2500" b="1" i="1" dirty="0" err="1"/>
              <a:t>RI</a:t>
            </a:r>
            <a:r>
              <a:rPr lang="pt-BR" sz="2500" i="1" dirty="0" err="1"/>
              <a:t>s</a:t>
            </a:r>
            <a:r>
              <a:rPr lang="pt-BR" sz="2500" dirty="0"/>
              <a:t> de um </a:t>
            </a:r>
            <a:r>
              <a:rPr lang="pt-BR" sz="2500" b="1" i="1" dirty="0"/>
              <a:t>domínio </a:t>
            </a:r>
            <a:r>
              <a:rPr lang="pt-BR" sz="2500" dirty="0"/>
              <a:t>de </a:t>
            </a:r>
            <a:r>
              <a:rPr lang="pt-BR" sz="2500" b="1" i="1" dirty="0"/>
              <a:t>aplicação</a:t>
            </a:r>
          </a:p>
          <a:p>
            <a:pPr lvl="1" algn="just">
              <a:spcBef>
                <a:spcPts val="600"/>
              </a:spcBef>
              <a:spcAft>
                <a:spcPts val="600"/>
              </a:spcAft>
            </a:pPr>
            <a:r>
              <a:rPr lang="pt-BR" sz="2500" b="1" i="1" dirty="0"/>
              <a:t>uma documentação </a:t>
            </a:r>
            <a:r>
              <a:rPr lang="pt-BR" sz="2500" dirty="0"/>
              <a:t>em </a:t>
            </a:r>
            <a:r>
              <a:rPr lang="pt-BR" sz="2500" b="1" i="1" dirty="0"/>
              <a:t>anexo </a:t>
            </a:r>
            <a:r>
              <a:rPr lang="pt-BR" sz="2500" dirty="0"/>
              <a:t>pode ser </a:t>
            </a:r>
            <a:r>
              <a:rPr lang="pt-BR" sz="2500" b="1" i="1" dirty="0"/>
              <a:t>necessária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A8EEC5-7D36-42A5-81E9-0BAA8A66126C}" type="slidenum">
              <a:rPr lang="en-US" smtClean="0"/>
              <a:t>42</a:t>
            </a:fld>
            <a:endParaRPr lang="en-US"/>
          </a:p>
        </p:txBody>
      </p:sp>
      <p:sp>
        <p:nvSpPr>
          <p:cNvPr id="8" name="CaixaDeTexto 7"/>
          <p:cNvSpPr txBox="1"/>
          <p:nvPr/>
        </p:nvSpPr>
        <p:spPr>
          <a:xfrm>
            <a:off x="1224401" y="5661248"/>
            <a:ext cx="651595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200" i="1" dirty="0">
                <a:solidFill>
                  <a:srgbClr val="0070C0"/>
                </a:solidFill>
              </a:rPr>
              <a:t>Restrição de Integridade (RI):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200" i="1" dirty="0">
                <a:solidFill>
                  <a:srgbClr val="0070C0"/>
                </a:solidFill>
              </a:rPr>
              <a:t>um empregado não pode ser supervisor de si próprio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3632956"/>
            <a:ext cx="4971955" cy="188427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CaixaDeTexto 10"/>
          <p:cNvSpPr txBox="1"/>
          <p:nvPr/>
        </p:nvSpPr>
        <p:spPr>
          <a:xfrm>
            <a:off x="4417941" y="3789040"/>
            <a:ext cx="159421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pt-BR" i="1" dirty="0">
                <a:solidFill>
                  <a:srgbClr val="0070C0"/>
                </a:solidFill>
              </a:rPr>
              <a:t>supervisionado</a:t>
            </a:r>
          </a:p>
        </p:txBody>
      </p:sp>
      <p:sp>
        <p:nvSpPr>
          <p:cNvPr id="12" name="CaixaDeTexto 11"/>
          <p:cNvSpPr txBox="1"/>
          <p:nvPr/>
        </p:nvSpPr>
        <p:spPr>
          <a:xfrm>
            <a:off x="4722766" y="5003884"/>
            <a:ext cx="114537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pt-BR" i="1" dirty="0">
                <a:solidFill>
                  <a:srgbClr val="0070C0"/>
                </a:solidFill>
              </a:rPr>
              <a:t>supervisor</a:t>
            </a:r>
          </a:p>
        </p:txBody>
      </p:sp>
    </p:spTree>
    <p:extLst>
      <p:ext uri="{BB962C8B-B14F-4D97-AF65-F5344CB8AC3E}">
        <p14:creationId xmlns:p14="http://schemas.microsoft.com/office/powerpoint/2010/main" val="15072949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pt-BR" dirty="0"/>
              <a:t>Conceitos do Modelo ER</a:t>
            </a:r>
          </a:p>
        </p:txBody>
      </p:sp>
      <p:sp>
        <p:nvSpPr>
          <p:cNvPr id="7" name="Espaço Reservado para Conteúdo 6"/>
          <p:cNvSpPr>
            <a:spLocks noGrp="1"/>
          </p:cNvSpPr>
          <p:nvPr>
            <p:ph idx="1"/>
          </p:nvPr>
        </p:nvSpPr>
        <p:spPr>
          <a:xfrm>
            <a:off x="228600" y="1319921"/>
            <a:ext cx="8686800" cy="4949995"/>
          </a:xfrm>
        </p:spPr>
        <p:txBody>
          <a:bodyPr>
            <a:normAutofit/>
          </a:bodyPr>
          <a:lstStyle/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pt-BR" sz="2900" b="1" i="1" dirty="0"/>
              <a:t>Restrições </a:t>
            </a:r>
            <a:r>
              <a:rPr lang="pt-BR" sz="2900" i="1" dirty="0"/>
              <a:t>do </a:t>
            </a:r>
            <a:r>
              <a:rPr lang="pt-BR" sz="2900" b="1" i="1" dirty="0"/>
              <a:t>Domínio (2)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A8EEC5-7D36-42A5-81E9-0BAA8A66126C}" type="slidenum">
              <a:rPr lang="en-US" smtClean="0"/>
              <a:t>43</a:t>
            </a:fld>
            <a:endParaRPr lang="en-US"/>
          </a:p>
        </p:txBody>
      </p:sp>
      <p:sp>
        <p:nvSpPr>
          <p:cNvPr id="8" name="CaixaDeTexto 7"/>
          <p:cNvSpPr txBox="1"/>
          <p:nvPr/>
        </p:nvSpPr>
        <p:spPr>
          <a:xfrm>
            <a:off x="289620" y="4644752"/>
            <a:ext cx="8611075" cy="1785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200" i="1" dirty="0">
                <a:solidFill>
                  <a:srgbClr val="0070C0"/>
                </a:solidFill>
              </a:rPr>
              <a:t>Restrições de Integridade (</a:t>
            </a:r>
            <a:r>
              <a:rPr lang="pt-BR" sz="2200" i="1" dirty="0" err="1">
                <a:solidFill>
                  <a:srgbClr val="0070C0"/>
                </a:solidFill>
              </a:rPr>
              <a:t>RIs</a:t>
            </a:r>
            <a:r>
              <a:rPr lang="pt-BR" sz="2200" i="1" dirty="0">
                <a:solidFill>
                  <a:srgbClr val="0070C0"/>
                </a:solidFill>
              </a:rPr>
              <a:t>):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200" i="1" dirty="0">
                <a:solidFill>
                  <a:srgbClr val="0070C0"/>
                </a:solidFill>
              </a:rPr>
              <a:t>o Tipo de um aluno deve ser graduação (G) ou pós-graduação (PG)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200" i="1" dirty="0">
                <a:solidFill>
                  <a:srgbClr val="0070C0"/>
                </a:solidFill>
              </a:rPr>
              <a:t>o Tipo de uma disciplina deve ser graduação (G) ou pós-graduação (PG)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200" i="1" dirty="0">
                <a:solidFill>
                  <a:srgbClr val="0070C0"/>
                </a:solidFill>
              </a:rPr>
              <a:t>um aluno de G não pode estar cursando uma disciplina de PG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200" i="1" dirty="0">
                <a:solidFill>
                  <a:srgbClr val="0070C0"/>
                </a:solidFill>
              </a:rPr>
              <a:t>um aluno de PG não pode estar cursando uma disciplina de G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4650" y="2060848"/>
            <a:ext cx="5854700" cy="2413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1681862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0809" y="2924944"/>
            <a:ext cx="4315647" cy="338437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ítu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pt-BR" dirty="0"/>
              <a:t>Conceitos do Modelo ER</a:t>
            </a:r>
          </a:p>
        </p:txBody>
      </p:sp>
      <p:sp>
        <p:nvSpPr>
          <p:cNvPr id="7" name="Espaço Reservado para Conteúdo 6"/>
          <p:cNvSpPr>
            <a:spLocks noGrp="1"/>
          </p:cNvSpPr>
          <p:nvPr>
            <p:ph idx="1"/>
          </p:nvPr>
        </p:nvSpPr>
        <p:spPr>
          <a:xfrm>
            <a:off x="228600" y="1319921"/>
            <a:ext cx="8686800" cy="4949995"/>
          </a:xfrm>
        </p:spPr>
        <p:txBody>
          <a:bodyPr>
            <a:normAutofit/>
          </a:bodyPr>
          <a:lstStyle/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pt-BR" sz="2900" b="1" i="1" dirty="0"/>
              <a:t>Generalização/Especialização</a:t>
            </a:r>
          </a:p>
          <a:p>
            <a:pPr lvl="1" algn="just">
              <a:spcBef>
                <a:spcPts val="600"/>
              </a:spcBef>
              <a:spcAft>
                <a:spcPts val="600"/>
              </a:spcAft>
            </a:pPr>
            <a:r>
              <a:rPr lang="pt-BR" sz="2500" b="1" i="1" dirty="0"/>
              <a:t>definição </a:t>
            </a:r>
            <a:r>
              <a:rPr lang="pt-BR" sz="2500" dirty="0"/>
              <a:t>de </a:t>
            </a:r>
            <a:r>
              <a:rPr lang="pt-BR" sz="2500" b="1" i="1" dirty="0"/>
              <a:t>atributos </a:t>
            </a:r>
            <a:r>
              <a:rPr lang="pt-BR" sz="2500" dirty="0"/>
              <a:t>e ou </a:t>
            </a:r>
            <a:r>
              <a:rPr lang="pt-BR" sz="2500" b="1" i="1" dirty="0"/>
              <a:t>relacionamentos particulares </a:t>
            </a:r>
            <a:r>
              <a:rPr lang="pt-BR" sz="2500" dirty="0"/>
              <a:t>a um </a:t>
            </a:r>
            <a:r>
              <a:rPr lang="pt-BR" sz="2500" b="1" i="1" dirty="0"/>
              <a:t>subconjunto </a:t>
            </a:r>
            <a:r>
              <a:rPr lang="pt-BR" sz="2500" dirty="0"/>
              <a:t>de </a:t>
            </a:r>
            <a:r>
              <a:rPr lang="pt-BR" sz="2500" b="1" i="1" dirty="0"/>
              <a:t>ocorrências </a:t>
            </a:r>
            <a:r>
              <a:rPr lang="pt-BR" sz="2500" i="1" dirty="0"/>
              <a:t>(</a:t>
            </a:r>
            <a:r>
              <a:rPr lang="pt-BR" sz="2500" i="1" dirty="0">
                <a:solidFill>
                  <a:srgbClr val="FF0000"/>
                </a:solidFill>
              </a:rPr>
              <a:t>especializações</a:t>
            </a:r>
            <a:r>
              <a:rPr lang="pt-BR" sz="2500" i="1" dirty="0"/>
              <a:t>)</a:t>
            </a:r>
            <a:r>
              <a:rPr lang="pt-BR" sz="2500" dirty="0"/>
              <a:t> de </a:t>
            </a:r>
            <a:r>
              <a:rPr lang="pt-BR" sz="2500" b="1" i="1" dirty="0"/>
              <a:t>uma entidade genérica</a:t>
            </a:r>
          </a:p>
          <a:p>
            <a:pPr lvl="1" algn="just">
              <a:spcBef>
                <a:spcPts val="600"/>
              </a:spcBef>
              <a:spcAft>
                <a:spcPts val="600"/>
              </a:spcAft>
            </a:pPr>
            <a:r>
              <a:rPr lang="pt-BR" sz="2500" b="1" i="1" dirty="0"/>
              <a:t>herança </a:t>
            </a:r>
            <a:r>
              <a:rPr lang="pt-BR" sz="2500" i="1" dirty="0"/>
              <a:t>de </a:t>
            </a:r>
            <a:r>
              <a:rPr lang="pt-BR" sz="2500" b="1" i="1" dirty="0"/>
              <a:t>propriedade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A8EEC5-7D36-42A5-81E9-0BAA8A66126C}" type="slidenum">
              <a:rPr lang="en-US" smtClean="0"/>
              <a:t>44</a:t>
            </a:fld>
            <a:endParaRPr lang="en-US" dirty="0"/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0811" y="4179867"/>
            <a:ext cx="1553389" cy="1553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22992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pt-BR" dirty="0"/>
              <a:t>Conceitos do Modelo ER</a:t>
            </a:r>
          </a:p>
        </p:txBody>
      </p:sp>
      <p:sp>
        <p:nvSpPr>
          <p:cNvPr id="7" name="Espaço Reservado para Conteúdo 6"/>
          <p:cNvSpPr>
            <a:spLocks noGrp="1"/>
          </p:cNvSpPr>
          <p:nvPr>
            <p:ph idx="1"/>
          </p:nvPr>
        </p:nvSpPr>
        <p:spPr>
          <a:xfrm>
            <a:off x="228600" y="1319921"/>
            <a:ext cx="8686800" cy="4949995"/>
          </a:xfrm>
        </p:spPr>
        <p:txBody>
          <a:bodyPr>
            <a:normAutofit/>
          </a:bodyPr>
          <a:lstStyle/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pt-BR" sz="2900" b="1" i="1" dirty="0"/>
              <a:t>Generalização/Especialização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A8EEC5-7D36-42A5-81E9-0BAA8A66126C}" type="slidenum">
              <a:rPr lang="en-US" smtClean="0"/>
              <a:t>45</a:t>
            </a:fld>
            <a:endParaRPr lang="en-US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450" y="2063204"/>
            <a:ext cx="7785100" cy="41021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Balão de Fala: Retângulo com Cantos Arredondados 9"/>
          <p:cNvSpPr/>
          <p:nvPr/>
        </p:nvSpPr>
        <p:spPr>
          <a:xfrm>
            <a:off x="439904" y="3645024"/>
            <a:ext cx="1827840" cy="1296144"/>
          </a:xfrm>
          <a:prstGeom prst="wedgeRoundRectCallout">
            <a:avLst>
              <a:gd name="adj1" fmla="val 77504"/>
              <a:gd name="adj2" fmla="val 36989"/>
              <a:gd name="adj3" fmla="val 16667"/>
            </a:avLst>
          </a:prstGeom>
          <a:solidFill>
            <a:schemeClr val="bg1"/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i="1" dirty="0">
                <a:solidFill>
                  <a:sysClr val="windowText" lastClr="000000"/>
                </a:solidFill>
              </a:rPr>
              <a:t>Herda as propriedades da entidade genérica</a:t>
            </a:r>
          </a:p>
        </p:txBody>
      </p:sp>
    </p:spTree>
    <p:extLst>
      <p:ext uri="{BB962C8B-B14F-4D97-AF65-F5344CB8AC3E}">
        <p14:creationId xmlns:p14="http://schemas.microsoft.com/office/powerpoint/2010/main" val="84200368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pt-BR" dirty="0"/>
              <a:t>Conceitos do Modelo ER</a:t>
            </a:r>
          </a:p>
        </p:txBody>
      </p:sp>
      <p:sp>
        <p:nvSpPr>
          <p:cNvPr id="7" name="Espaço Reservado para Conteúdo 6"/>
          <p:cNvSpPr>
            <a:spLocks noGrp="1"/>
          </p:cNvSpPr>
          <p:nvPr>
            <p:ph idx="1"/>
          </p:nvPr>
        </p:nvSpPr>
        <p:spPr>
          <a:xfrm>
            <a:off x="228600" y="1319921"/>
            <a:ext cx="8686800" cy="4949995"/>
          </a:xfrm>
        </p:spPr>
        <p:txBody>
          <a:bodyPr>
            <a:normAutofit/>
          </a:bodyPr>
          <a:lstStyle/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pt-BR" sz="2900" b="1" i="1" dirty="0"/>
              <a:t>Generalização/Especialização</a:t>
            </a:r>
          </a:p>
          <a:p>
            <a:pPr lvl="1" algn="just">
              <a:spcBef>
                <a:spcPts val="600"/>
              </a:spcBef>
              <a:spcAft>
                <a:spcPts val="600"/>
              </a:spcAft>
            </a:pPr>
            <a:r>
              <a:rPr lang="pt-BR" sz="2500" dirty="0"/>
              <a:t>a </a:t>
            </a:r>
            <a:r>
              <a:rPr lang="pt-BR" sz="2500" b="1" i="1" dirty="0"/>
              <a:t>árvore </a:t>
            </a:r>
            <a:r>
              <a:rPr lang="pt-BR" sz="2500" dirty="0"/>
              <a:t>da </a:t>
            </a:r>
            <a:r>
              <a:rPr lang="pt-BR" sz="2500" b="1" i="1" dirty="0"/>
              <a:t>herança deve ter uma </a:t>
            </a:r>
            <a:r>
              <a:rPr lang="pt-BR" sz="2500" b="1" i="1" dirty="0">
                <a:solidFill>
                  <a:srgbClr val="FF0000"/>
                </a:solidFill>
              </a:rPr>
              <a:t>única </a:t>
            </a:r>
            <a:r>
              <a:rPr lang="pt-BR" sz="2500" b="1" i="1" dirty="0"/>
              <a:t>entidade</a:t>
            </a:r>
            <a:r>
              <a:rPr lang="pt-BR" sz="2500" dirty="0"/>
              <a:t>, que </a:t>
            </a:r>
            <a:r>
              <a:rPr lang="pt-BR" sz="2500" b="1" i="1" dirty="0"/>
              <a:t>define </a:t>
            </a:r>
            <a:r>
              <a:rPr lang="pt-BR" sz="2500" dirty="0"/>
              <a:t>o </a:t>
            </a:r>
            <a:r>
              <a:rPr lang="pt-BR" sz="2500" b="1" i="1" dirty="0"/>
              <a:t>identificador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A8EEC5-7D36-42A5-81E9-0BAA8A66126C}" type="slidenum">
              <a:rPr lang="en-US" smtClean="0"/>
              <a:t>46</a:t>
            </a:fld>
            <a:endParaRPr lang="en-US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2672" y="2829427"/>
            <a:ext cx="4927600" cy="347989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Retângulo 7"/>
          <p:cNvSpPr/>
          <p:nvPr/>
        </p:nvSpPr>
        <p:spPr>
          <a:xfrm>
            <a:off x="4067944" y="5554638"/>
            <a:ext cx="886193" cy="573207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640228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pt-BR" dirty="0"/>
              <a:t>Conceitos do Modelo ER</a:t>
            </a:r>
          </a:p>
        </p:txBody>
      </p:sp>
      <p:sp>
        <p:nvSpPr>
          <p:cNvPr id="7" name="Espaço Reservado para Conteúdo 6"/>
          <p:cNvSpPr>
            <a:spLocks noGrp="1"/>
          </p:cNvSpPr>
          <p:nvPr>
            <p:ph idx="1"/>
          </p:nvPr>
        </p:nvSpPr>
        <p:spPr>
          <a:xfrm>
            <a:off x="228600" y="1319921"/>
            <a:ext cx="8686800" cy="4949995"/>
          </a:xfrm>
        </p:spPr>
        <p:txBody>
          <a:bodyPr>
            <a:normAutofit/>
          </a:bodyPr>
          <a:lstStyle/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pt-BR" sz="2900" b="1" i="1" dirty="0"/>
              <a:t>Generalização/Especialização</a:t>
            </a:r>
          </a:p>
          <a:p>
            <a:pPr lvl="1" algn="just">
              <a:spcBef>
                <a:spcPts val="600"/>
              </a:spcBef>
              <a:spcAft>
                <a:spcPts val="600"/>
              </a:spcAft>
            </a:pPr>
            <a:r>
              <a:rPr lang="pt-BR" sz="2500" b="1" i="1" u="sng" dirty="0"/>
              <a:t>Caso Proibido</a:t>
            </a:r>
            <a:r>
              <a:rPr lang="pt-BR" sz="2500" b="1" i="1" dirty="0"/>
              <a:t>:</a:t>
            </a:r>
          </a:p>
          <a:p>
            <a:pPr lvl="2" algn="just">
              <a:spcBef>
                <a:spcPts val="600"/>
              </a:spcBef>
              <a:spcAft>
                <a:spcPts val="600"/>
              </a:spcAft>
            </a:pPr>
            <a:r>
              <a:rPr lang="pt-BR" b="1" i="1" dirty="0"/>
              <a:t>Herança </a:t>
            </a:r>
            <a:r>
              <a:rPr lang="pt-BR" dirty="0"/>
              <a:t>de </a:t>
            </a:r>
            <a:r>
              <a:rPr lang="pt-BR" b="1" i="1" dirty="0"/>
              <a:t>múltiplos identificadores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A8EEC5-7D36-42A5-81E9-0BAA8A66126C}" type="slidenum">
              <a:rPr lang="en-US" smtClean="0"/>
              <a:t>47</a:t>
            </a:fld>
            <a:endParaRPr lang="en-US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350" y="3068960"/>
            <a:ext cx="6845300" cy="32512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Retângulo 8"/>
          <p:cNvSpPr/>
          <p:nvPr/>
        </p:nvSpPr>
        <p:spPr>
          <a:xfrm>
            <a:off x="3900046" y="5255939"/>
            <a:ext cx="1281554" cy="807977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Imagem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4455" y="3776329"/>
            <a:ext cx="1052736" cy="1052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1200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pt-BR" dirty="0"/>
              <a:t>Conceitos do Modelo ER</a:t>
            </a:r>
          </a:p>
        </p:txBody>
      </p:sp>
      <p:sp>
        <p:nvSpPr>
          <p:cNvPr id="7" name="Espaço Reservado para Conteúdo 6"/>
          <p:cNvSpPr>
            <a:spLocks noGrp="1"/>
          </p:cNvSpPr>
          <p:nvPr>
            <p:ph idx="1"/>
          </p:nvPr>
        </p:nvSpPr>
        <p:spPr>
          <a:xfrm>
            <a:off x="228600" y="1319921"/>
            <a:ext cx="8686800" cy="4949995"/>
          </a:xfrm>
        </p:spPr>
        <p:txBody>
          <a:bodyPr>
            <a:normAutofit/>
          </a:bodyPr>
          <a:lstStyle/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pt-BR" sz="2900" b="1" i="1" dirty="0"/>
              <a:t>Tipos </a:t>
            </a:r>
            <a:r>
              <a:rPr lang="pt-BR" sz="2900" i="1" dirty="0"/>
              <a:t>de </a:t>
            </a:r>
            <a:r>
              <a:rPr lang="pt-BR" sz="2900" b="1" i="1" dirty="0"/>
              <a:t>Generalização/Especialização</a:t>
            </a:r>
          </a:p>
          <a:p>
            <a:pPr lvl="1" algn="just">
              <a:spcBef>
                <a:spcPts val="600"/>
              </a:spcBef>
              <a:spcAft>
                <a:spcPts val="600"/>
              </a:spcAft>
            </a:pPr>
            <a:r>
              <a:rPr lang="pt-BR" sz="2500" b="1" i="1" dirty="0"/>
              <a:t>Total </a:t>
            </a:r>
            <a:r>
              <a:rPr lang="pt-BR" sz="2500" i="1" dirty="0"/>
              <a:t>ou </a:t>
            </a:r>
            <a:r>
              <a:rPr lang="pt-BR" sz="2500" b="1" i="1" dirty="0"/>
              <a:t>Parcial</a:t>
            </a:r>
            <a:endParaRPr lang="pt-BR" b="1" i="1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A8EEC5-7D36-42A5-81E9-0BAA8A66126C}" type="slidenum">
              <a:rPr lang="en-US" smtClean="0"/>
              <a:t>48</a:t>
            </a:fld>
            <a:endParaRPr lang="en-US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2680553"/>
            <a:ext cx="3600400" cy="319671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7476" y="2680553"/>
            <a:ext cx="3600400" cy="319671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CaixaDeTexto 10"/>
          <p:cNvSpPr txBox="1"/>
          <p:nvPr/>
        </p:nvSpPr>
        <p:spPr>
          <a:xfrm>
            <a:off x="2395427" y="3933056"/>
            <a:ext cx="1168461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9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t </a:t>
            </a:r>
            <a:r>
              <a:rPr lang="pt-BR" sz="1900" i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(default)</a:t>
            </a:r>
          </a:p>
        </p:txBody>
      </p:sp>
      <p:sp>
        <p:nvSpPr>
          <p:cNvPr id="13" name="CaixaDeTexto 12"/>
          <p:cNvSpPr txBox="1"/>
          <p:nvPr/>
        </p:nvSpPr>
        <p:spPr>
          <a:xfrm>
            <a:off x="6588224" y="3933056"/>
            <a:ext cx="312906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9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p</a:t>
            </a:r>
            <a:endParaRPr lang="pt-BR" sz="1900" i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264725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pt-BR" dirty="0"/>
              <a:t>Conceitos do Modelo ER</a:t>
            </a:r>
          </a:p>
        </p:txBody>
      </p:sp>
      <p:sp>
        <p:nvSpPr>
          <p:cNvPr id="7" name="Espaço Reservado para Conteúdo 6"/>
          <p:cNvSpPr>
            <a:spLocks noGrp="1"/>
          </p:cNvSpPr>
          <p:nvPr>
            <p:ph idx="1"/>
          </p:nvPr>
        </p:nvSpPr>
        <p:spPr>
          <a:xfrm>
            <a:off x="228600" y="1319921"/>
            <a:ext cx="8686800" cy="4949995"/>
          </a:xfrm>
        </p:spPr>
        <p:txBody>
          <a:bodyPr>
            <a:normAutofit/>
          </a:bodyPr>
          <a:lstStyle/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pt-BR" sz="2900" b="1" i="1" dirty="0"/>
              <a:t>Tipos </a:t>
            </a:r>
            <a:r>
              <a:rPr lang="pt-BR" sz="2900" i="1" dirty="0"/>
              <a:t>de </a:t>
            </a:r>
            <a:r>
              <a:rPr lang="pt-BR" sz="2900" b="1" i="1" dirty="0"/>
              <a:t>Generalização/Especialização</a:t>
            </a:r>
          </a:p>
          <a:p>
            <a:pPr lvl="1" algn="just">
              <a:spcBef>
                <a:spcPts val="600"/>
              </a:spcBef>
              <a:spcAft>
                <a:spcPts val="600"/>
              </a:spcAft>
            </a:pPr>
            <a:r>
              <a:rPr lang="pt-BR" sz="2500" b="1" i="1" dirty="0"/>
              <a:t>Total </a:t>
            </a:r>
            <a:r>
              <a:rPr lang="pt-BR" sz="2500" i="1" dirty="0"/>
              <a:t>ou </a:t>
            </a:r>
            <a:r>
              <a:rPr lang="pt-BR" sz="2500" b="1" i="1" dirty="0"/>
              <a:t>Parcial</a:t>
            </a:r>
            <a:endParaRPr lang="pt-BR" b="1" i="1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A8EEC5-7D36-42A5-81E9-0BAA8A66126C}" type="slidenum">
              <a:rPr lang="en-US" smtClean="0"/>
              <a:t>49</a:t>
            </a:fld>
            <a:endParaRPr lang="en-US" dirty="0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7350" y="2393528"/>
            <a:ext cx="5829300" cy="39878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CaixaDeTexto 11"/>
          <p:cNvSpPr txBox="1"/>
          <p:nvPr/>
        </p:nvSpPr>
        <p:spPr>
          <a:xfrm>
            <a:off x="4139952" y="3794918"/>
            <a:ext cx="1168461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9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t </a:t>
            </a:r>
            <a:r>
              <a:rPr lang="pt-BR" sz="1900" i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(default)</a:t>
            </a:r>
          </a:p>
        </p:txBody>
      </p:sp>
      <p:sp>
        <p:nvSpPr>
          <p:cNvPr id="14" name="Balão de Fala: Retângulo com Cantos Arredondados 13"/>
          <p:cNvSpPr/>
          <p:nvPr/>
        </p:nvSpPr>
        <p:spPr>
          <a:xfrm>
            <a:off x="6373185" y="3146846"/>
            <a:ext cx="1827840" cy="1296144"/>
          </a:xfrm>
          <a:prstGeom prst="wedgeRoundRectCallout">
            <a:avLst>
              <a:gd name="adj1" fmla="val -103293"/>
              <a:gd name="adj2" fmla="val 10998"/>
              <a:gd name="adj3" fmla="val 16667"/>
            </a:avLst>
          </a:prstGeom>
          <a:solidFill>
            <a:schemeClr val="bg1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BR" sz="1600" i="1" dirty="0">
                <a:solidFill>
                  <a:sysClr val="windowText" lastClr="000000"/>
                </a:solidFill>
              </a:rPr>
              <a:t>Indica que </a:t>
            </a:r>
            <a:r>
              <a:rPr lang="pt-BR" sz="1600" b="1" i="1" dirty="0">
                <a:solidFill>
                  <a:sysClr val="windowText" lastClr="000000"/>
                </a:solidFill>
              </a:rPr>
              <a:t>todo </a:t>
            </a:r>
            <a:r>
              <a:rPr lang="pt-BR" sz="1600" i="1" dirty="0">
                <a:solidFill>
                  <a:srgbClr val="FF0000"/>
                </a:solidFill>
              </a:rPr>
              <a:t>CLIENTE </a:t>
            </a:r>
            <a:r>
              <a:rPr lang="pt-BR" sz="1600" i="1" dirty="0">
                <a:solidFill>
                  <a:sysClr val="windowText" lastClr="000000"/>
                </a:solidFill>
              </a:rPr>
              <a:t>é ou </a:t>
            </a:r>
            <a:r>
              <a:rPr lang="pt-BR" sz="1600" i="1" dirty="0">
                <a:solidFill>
                  <a:srgbClr val="FF0000"/>
                </a:solidFill>
              </a:rPr>
              <a:t>PESSOA FÍSICA </a:t>
            </a:r>
            <a:r>
              <a:rPr lang="pt-BR" sz="1600" i="1" dirty="0">
                <a:solidFill>
                  <a:sysClr val="windowText" lastClr="000000"/>
                </a:solidFill>
              </a:rPr>
              <a:t>ou </a:t>
            </a:r>
            <a:r>
              <a:rPr lang="pt-BR" sz="1600" i="1" dirty="0">
                <a:solidFill>
                  <a:srgbClr val="FF0000"/>
                </a:solidFill>
              </a:rPr>
              <a:t>PESSOA JURÍDICA</a:t>
            </a:r>
          </a:p>
        </p:txBody>
      </p:sp>
    </p:spTree>
    <p:extLst>
      <p:ext uri="{BB962C8B-B14F-4D97-AF65-F5344CB8AC3E}">
        <p14:creationId xmlns:p14="http://schemas.microsoft.com/office/powerpoint/2010/main" val="2348327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pt-BR" dirty="0"/>
              <a:t>Projeto</a:t>
            </a:r>
          </a:p>
        </p:txBody>
      </p:sp>
      <p:sp>
        <p:nvSpPr>
          <p:cNvPr id="7" name="Espaço Reservado para Conteúdo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spcBef>
                <a:spcPts val="600"/>
              </a:spcBef>
              <a:spcAft>
                <a:spcPts val="1200"/>
              </a:spcAft>
            </a:pPr>
            <a:r>
              <a:rPr lang="pt-BR" sz="2900" b="1" i="1" dirty="0"/>
              <a:t>É necessário </a:t>
            </a:r>
            <a:r>
              <a:rPr lang="pt-BR" sz="2900" dirty="0"/>
              <a:t>a </a:t>
            </a:r>
            <a:r>
              <a:rPr lang="pt-BR" sz="2900" b="1" i="1" dirty="0"/>
              <a:t>atividade </a:t>
            </a:r>
            <a:r>
              <a:rPr lang="pt-BR" sz="2900" dirty="0"/>
              <a:t>de </a:t>
            </a:r>
            <a:r>
              <a:rPr lang="pt-BR" sz="2900" b="1" i="1" dirty="0"/>
              <a:t>modelagem </a:t>
            </a:r>
            <a:r>
              <a:rPr lang="pt-BR" sz="2900" i="1" dirty="0"/>
              <a:t>de </a:t>
            </a:r>
            <a:r>
              <a:rPr lang="pt-BR" sz="2900" b="1" i="1" dirty="0"/>
              <a:t>dados </a:t>
            </a:r>
            <a:r>
              <a:rPr lang="pt-BR" sz="2900" dirty="0"/>
              <a:t>em </a:t>
            </a:r>
            <a:r>
              <a:rPr lang="pt-BR" sz="2900" b="1" i="1" dirty="0"/>
              <a:t>diversos níveis </a:t>
            </a:r>
            <a:r>
              <a:rPr lang="pt-BR" sz="2900" dirty="0"/>
              <a:t>de </a:t>
            </a:r>
            <a:r>
              <a:rPr lang="pt-BR" sz="2900" b="1" i="1" dirty="0"/>
              <a:t>abstração</a:t>
            </a:r>
          </a:p>
          <a:p>
            <a:pPr lvl="1" algn="just">
              <a:spcBef>
                <a:spcPts val="600"/>
              </a:spcBef>
              <a:spcAft>
                <a:spcPts val="1200"/>
              </a:spcAft>
            </a:pPr>
            <a:r>
              <a:rPr lang="pt-BR" sz="2500" b="1" i="1" dirty="0"/>
              <a:t>Modelagem Conceitual </a:t>
            </a:r>
            <a:r>
              <a:rPr lang="pt-BR" sz="2500" i="1" dirty="0"/>
              <a:t>(</a:t>
            </a:r>
            <a:r>
              <a:rPr lang="pt-BR" sz="2500" i="1" dirty="0">
                <a:solidFill>
                  <a:srgbClr val="FF0000"/>
                </a:solidFill>
              </a:rPr>
              <a:t>Projeto Conceitual</a:t>
            </a:r>
            <a:r>
              <a:rPr lang="pt-BR" sz="2500" i="1" dirty="0"/>
              <a:t>)</a:t>
            </a:r>
          </a:p>
          <a:p>
            <a:pPr lvl="1" algn="just">
              <a:spcBef>
                <a:spcPts val="600"/>
              </a:spcBef>
              <a:spcAft>
                <a:spcPts val="1200"/>
              </a:spcAft>
            </a:pPr>
            <a:r>
              <a:rPr lang="pt-BR" sz="2500" b="1" i="1" dirty="0"/>
              <a:t>Modelagem Lógica </a:t>
            </a:r>
            <a:r>
              <a:rPr lang="pt-BR" sz="2500" i="1" dirty="0"/>
              <a:t>(</a:t>
            </a:r>
            <a:r>
              <a:rPr lang="pt-BR" sz="2500" i="1" dirty="0">
                <a:solidFill>
                  <a:srgbClr val="FF0000"/>
                </a:solidFill>
              </a:rPr>
              <a:t>Projeto Lógico</a:t>
            </a:r>
            <a:r>
              <a:rPr lang="pt-BR" sz="2500" i="1" dirty="0"/>
              <a:t>)</a:t>
            </a:r>
          </a:p>
          <a:p>
            <a:pPr lvl="1" algn="just">
              <a:spcBef>
                <a:spcPts val="600"/>
              </a:spcBef>
              <a:spcAft>
                <a:spcPts val="1200"/>
              </a:spcAft>
            </a:pPr>
            <a:r>
              <a:rPr lang="pt-BR" sz="2500" b="1" i="1" dirty="0"/>
              <a:t>Modelagem Física </a:t>
            </a:r>
            <a:r>
              <a:rPr lang="pt-BR" sz="2500" i="1" dirty="0"/>
              <a:t>(</a:t>
            </a:r>
            <a:r>
              <a:rPr lang="pt-BR" sz="2500" i="1" dirty="0">
                <a:solidFill>
                  <a:srgbClr val="FF0000"/>
                </a:solidFill>
              </a:rPr>
              <a:t>Implementação</a:t>
            </a:r>
            <a:r>
              <a:rPr lang="pt-BR" sz="2500" i="1" dirty="0"/>
              <a:t>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A8EEC5-7D36-42A5-81E9-0BAA8A66126C}" type="slidenum">
              <a:rPr lang="en-US" smtClean="0"/>
              <a:t>5</a:t>
            </a:fld>
            <a:endParaRPr lang="en-US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2667" y="4179867"/>
            <a:ext cx="2129453" cy="2129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59899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2550120"/>
            <a:ext cx="4914900" cy="37592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ítu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pt-BR" dirty="0"/>
              <a:t>Conceitos do Modelo ER</a:t>
            </a:r>
          </a:p>
        </p:txBody>
      </p:sp>
      <p:sp>
        <p:nvSpPr>
          <p:cNvPr id="7" name="Espaço Reservado para Conteúdo 6"/>
          <p:cNvSpPr>
            <a:spLocks noGrp="1"/>
          </p:cNvSpPr>
          <p:nvPr>
            <p:ph idx="1"/>
          </p:nvPr>
        </p:nvSpPr>
        <p:spPr>
          <a:xfrm>
            <a:off x="228600" y="1319921"/>
            <a:ext cx="8686800" cy="4949995"/>
          </a:xfrm>
        </p:spPr>
        <p:txBody>
          <a:bodyPr>
            <a:normAutofit/>
          </a:bodyPr>
          <a:lstStyle/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pt-BR" sz="2900" b="1" i="1" dirty="0"/>
              <a:t>Tipos </a:t>
            </a:r>
            <a:r>
              <a:rPr lang="pt-BR" sz="2900" i="1" dirty="0"/>
              <a:t>de </a:t>
            </a:r>
            <a:r>
              <a:rPr lang="pt-BR" sz="2900" b="1" i="1" dirty="0"/>
              <a:t>Generalização/Especialização</a:t>
            </a:r>
          </a:p>
          <a:p>
            <a:pPr lvl="1" algn="just">
              <a:spcBef>
                <a:spcPts val="600"/>
              </a:spcBef>
              <a:spcAft>
                <a:spcPts val="600"/>
              </a:spcAft>
            </a:pPr>
            <a:r>
              <a:rPr lang="pt-BR" sz="2500" b="1" i="1" dirty="0"/>
              <a:t>Total </a:t>
            </a:r>
            <a:r>
              <a:rPr lang="pt-BR" sz="2500" i="1" dirty="0"/>
              <a:t>ou </a:t>
            </a:r>
            <a:r>
              <a:rPr lang="pt-BR" sz="2500" b="1" i="1" dirty="0"/>
              <a:t>Parcial</a:t>
            </a:r>
            <a:endParaRPr lang="pt-BR" b="1" i="1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A8EEC5-7D36-42A5-81E9-0BAA8A66126C}" type="slidenum">
              <a:rPr lang="en-US" smtClean="0"/>
              <a:t>50</a:t>
            </a:fld>
            <a:endParaRPr lang="en-US" dirty="0"/>
          </a:p>
        </p:txBody>
      </p:sp>
      <p:sp>
        <p:nvSpPr>
          <p:cNvPr id="12" name="CaixaDeTexto 11"/>
          <p:cNvSpPr txBox="1"/>
          <p:nvPr/>
        </p:nvSpPr>
        <p:spPr>
          <a:xfrm>
            <a:off x="4043070" y="3908375"/>
            <a:ext cx="312906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9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p</a:t>
            </a:r>
            <a:endParaRPr lang="pt-BR" sz="1900" i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" name="Balão de Fala: Retângulo com Cantos Arredondados 13"/>
          <p:cNvSpPr/>
          <p:nvPr/>
        </p:nvSpPr>
        <p:spPr>
          <a:xfrm>
            <a:off x="5724129" y="3501008"/>
            <a:ext cx="1944216" cy="1080120"/>
          </a:xfrm>
          <a:prstGeom prst="wedgeRoundRectCallout">
            <a:avLst>
              <a:gd name="adj1" fmla="val -114500"/>
              <a:gd name="adj2" fmla="val 9513"/>
              <a:gd name="adj3" fmla="val 16667"/>
            </a:avLst>
          </a:prstGeom>
          <a:solidFill>
            <a:schemeClr val="bg1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BR" sz="1600" i="1" dirty="0">
                <a:solidFill>
                  <a:sysClr val="windowText" lastClr="000000"/>
                </a:solidFill>
              </a:rPr>
              <a:t>Indica que </a:t>
            </a:r>
            <a:r>
              <a:rPr lang="pt-BR" sz="1600" b="1" i="1" dirty="0">
                <a:solidFill>
                  <a:sysClr val="windowText" lastClr="000000"/>
                </a:solidFill>
              </a:rPr>
              <a:t>nem todo </a:t>
            </a:r>
            <a:r>
              <a:rPr lang="pt-BR" sz="1600" i="1" dirty="0">
                <a:solidFill>
                  <a:srgbClr val="FF0000"/>
                </a:solidFill>
              </a:rPr>
              <a:t>FUNCIONÁRIO </a:t>
            </a:r>
            <a:r>
              <a:rPr lang="pt-BR" sz="1600" i="1" dirty="0">
                <a:solidFill>
                  <a:sysClr val="windowText" lastClr="000000"/>
                </a:solidFill>
              </a:rPr>
              <a:t>é </a:t>
            </a:r>
            <a:r>
              <a:rPr lang="pt-BR" sz="1600" i="1" dirty="0">
                <a:solidFill>
                  <a:srgbClr val="FF0000"/>
                </a:solidFill>
              </a:rPr>
              <a:t>MOTORISTA </a:t>
            </a:r>
            <a:r>
              <a:rPr lang="pt-BR" sz="1600" i="1" dirty="0">
                <a:solidFill>
                  <a:sysClr val="windowText" lastClr="000000"/>
                </a:solidFill>
              </a:rPr>
              <a:t>ou </a:t>
            </a:r>
            <a:r>
              <a:rPr lang="pt-BR" sz="1600" i="1" dirty="0">
                <a:solidFill>
                  <a:srgbClr val="FF0000"/>
                </a:solidFill>
              </a:rPr>
              <a:t>SECRETÁRIA</a:t>
            </a:r>
          </a:p>
        </p:txBody>
      </p:sp>
    </p:spTree>
    <p:extLst>
      <p:ext uri="{BB962C8B-B14F-4D97-AF65-F5344CB8AC3E}">
        <p14:creationId xmlns:p14="http://schemas.microsoft.com/office/powerpoint/2010/main" val="204289679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pt-BR" dirty="0"/>
              <a:t>Conceitos do Modelo ER</a:t>
            </a:r>
          </a:p>
        </p:txBody>
      </p:sp>
      <p:sp>
        <p:nvSpPr>
          <p:cNvPr id="7" name="Espaço Reservado para Conteúdo 6"/>
          <p:cNvSpPr>
            <a:spLocks noGrp="1"/>
          </p:cNvSpPr>
          <p:nvPr>
            <p:ph idx="1"/>
          </p:nvPr>
        </p:nvSpPr>
        <p:spPr>
          <a:xfrm>
            <a:off x="228600" y="1319921"/>
            <a:ext cx="8686800" cy="4949995"/>
          </a:xfrm>
        </p:spPr>
        <p:txBody>
          <a:bodyPr>
            <a:normAutofit/>
          </a:bodyPr>
          <a:lstStyle/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pt-BR" sz="2900" b="1" i="1" dirty="0"/>
              <a:t>Tipos </a:t>
            </a:r>
            <a:r>
              <a:rPr lang="pt-BR" sz="2900" i="1" dirty="0"/>
              <a:t>de </a:t>
            </a:r>
            <a:r>
              <a:rPr lang="pt-BR" sz="2900" b="1" i="1" dirty="0"/>
              <a:t>Generalização/Especialização (1)</a:t>
            </a:r>
          </a:p>
          <a:p>
            <a:pPr lvl="1" algn="just">
              <a:spcBef>
                <a:spcPts val="600"/>
              </a:spcBef>
              <a:spcAft>
                <a:spcPts val="600"/>
              </a:spcAft>
            </a:pPr>
            <a:r>
              <a:rPr lang="pt-BR" sz="2500" b="1" i="1" dirty="0"/>
              <a:t>Exclusiva </a:t>
            </a:r>
            <a:r>
              <a:rPr lang="pt-BR" sz="2500" dirty="0"/>
              <a:t>ou </a:t>
            </a:r>
            <a:r>
              <a:rPr lang="pt-BR" sz="2500" b="1" i="1" dirty="0">
                <a:solidFill>
                  <a:srgbClr val="FF0000"/>
                </a:solidFill>
              </a:rPr>
              <a:t>Não</a:t>
            </a:r>
            <a:r>
              <a:rPr lang="pt-BR" sz="2500" b="1" i="1" dirty="0"/>
              <a:t>-Exclusiva </a:t>
            </a:r>
            <a:r>
              <a:rPr lang="pt-BR" sz="2500" i="1" dirty="0"/>
              <a:t>(</a:t>
            </a:r>
            <a:r>
              <a:rPr lang="pt-BR" sz="2500" i="1" dirty="0">
                <a:solidFill>
                  <a:srgbClr val="FF0000"/>
                </a:solidFill>
              </a:rPr>
              <a:t>uma ocorrência </a:t>
            </a:r>
            <a:r>
              <a:rPr lang="pt-BR" sz="2500" i="1" dirty="0"/>
              <a:t>de </a:t>
            </a:r>
            <a:r>
              <a:rPr lang="pt-BR" sz="2500" i="1" dirty="0">
                <a:solidFill>
                  <a:srgbClr val="FF0000"/>
                </a:solidFill>
              </a:rPr>
              <a:t>entidade genérica </a:t>
            </a:r>
            <a:r>
              <a:rPr lang="pt-BR" sz="2500" i="1" dirty="0"/>
              <a:t>pode </a:t>
            </a:r>
            <a:r>
              <a:rPr lang="pt-BR" sz="2500" i="1" dirty="0">
                <a:solidFill>
                  <a:srgbClr val="FF0000"/>
                </a:solidFill>
              </a:rPr>
              <a:t>ter mais </a:t>
            </a:r>
            <a:r>
              <a:rPr lang="pt-BR" sz="2500" i="1" dirty="0"/>
              <a:t>de </a:t>
            </a:r>
            <a:r>
              <a:rPr lang="pt-BR" sz="2500" i="1" dirty="0">
                <a:solidFill>
                  <a:srgbClr val="FF0000"/>
                </a:solidFill>
              </a:rPr>
              <a:t>uma especialização</a:t>
            </a:r>
            <a:r>
              <a:rPr lang="pt-BR" sz="2500" i="1" dirty="0"/>
              <a:t>)</a:t>
            </a:r>
            <a:endParaRPr lang="pt-BR" i="1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A8EEC5-7D36-42A5-81E9-0BAA8A66126C}" type="slidenum">
              <a:rPr lang="en-US" smtClean="0"/>
              <a:t>51</a:t>
            </a:fld>
            <a:endParaRPr lang="en-US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0332" y="2971836"/>
            <a:ext cx="4279900" cy="36576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CaixaDeTexto 9"/>
          <p:cNvSpPr txBox="1"/>
          <p:nvPr/>
        </p:nvSpPr>
        <p:spPr>
          <a:xfrm>
            <a:off x="3911926" y="6269396"/>
            <a:ext cx="1212256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9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(exclusiva)</a:t>
            </a:r>
          </a:p>
        </p:txBody>
      </p:sp>
    </p:spTree>
    <p:extLst>
      <p:ext uri="{BB962C8B-B14F-4D97-AF65-F5344CB8AC3E}">
        <p14:creationId xmlns:p14="http://schemas.microsoft.com/office/powerpoint/2010/main" val="75684649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pt-BR" dirty="0"/>
              <a:t>Conceitos do Modelo ER</a:t>
            </a:r>
          </a:p>
        </p:txBody>
      </p:sp>
      <p:sp>
        <p:nvSpPr>
          <p:cNvPr id="7" name="Espaço Reservado para Conteúdo 6"/>
          <p:cNvSpPr>
            <a:spLocks noGrp="1"/>
          </p:cNvSpPr>
          <p:nvPr>
            <p:ph idx="1"/>
          </p:nvPr>
        </p:nvSpPr>
        <p:spPr>
          <a:xfrm>
            <a:off x="228600" y="1319921"/>
            <a:ext cx="8686800" cy="4949995"/>
          </a:xfrm>
        </p:spPr>
        <p:txBody>
          <a:bodyPr>
            <a:normAutofit/>
          </a:bodyPr>
          <a:lstStyle/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pt-BR" sz="2900" b="1" i="1" dirty="0"/>
              <a:t>Tipos </a:t>
            </a:r>
            <a:r>
              <a:rPr lang="pt-BR" sz="2900" i="1" dirty="0"/>
              <a:t>de </a:t>
            </a:r>
            <a:r>
              <a:rPr lang="pt-BR" sz="2900" b="1" i="1" dirty="0"/>
              <a:t>Generalização/Especialização (2)</a:t>
            </a:r>
          </a:p>
          <a:p>
            <a:pPr lvl="1" algn="just">
              <a:spcBef>
                <a:spcPts val="600"/>
              </a:spcBef>
              <a:spcAft>
                <a:spcPts val="600"/>
              </a:spcAft>
            </a:pPr>
            <a:r>
              <a:rPr lang="pt-BR" sz="2500" b="1" i="1" dirty="0"/>
              <a:t>Exclusiva </a:t>
            </a:r>
            <a:r>
              <a:rPr lang="pt-BR" sz="2500" dirty="0"/>
              <a:t>ou </a:t>
            </a:r>
            <a:r>
              <a:rPr lang="pt-BR" sz="2500" b="1" i="1" dirty="0">
                <a:solidFill>
                  <a:srgbClr val="FF0000"/>
                </a:solidFill>
              </a:rPr>
              <a:t>Não</a:t>
            </a:r>
            <a:r>
              <a:rPr lang="pt-BR" sz="2500" b="1" i="1" dirty="0"/>
              <a:t>-Exclusiva </a:t>
            </a:r>
            <a:r>
              <a:rPr lang="pt-BR" sz="2500" i="1" dirty="0"/>
              <a:t>(</a:t>
            </a:r>
            <a:r>
              <a:rPr lang="pt-BR" sz="2500" i="1" dirty="0">
                <a:solidFill>
                  <a:srgbClr val="FF0000"/>
                </a:solidFill>
              </a:rPr>
              <a:t>uma ocorrência </a:t>
            </a:r>
            <a:r>
              <a:rPr lang="pt-BR" sz="2500" i="1" dirty="0"/>
              <a:t>de </a:t>
            </a:r>
            <a:r>
              <a:rPr lang="pt-BR" sz="2500" i="1" dirty="0">
                <a:solidFill>
                  <a:srgbClr val="FF0000"/>
                </a:solidFill>
              </a:rPr>
              <a:t>entidade genérica </a:t>
            </a:r>
            <a:r>
              <a:rPr lang="pt-BR" sz="2500" i="1" dirty="0"/>
              <a:t>pode </a:t>
            </a:r>
            <a:r>
              <a:rPr lang="pt-BR" sz="2500" i="1" dirty="0">
                <a:solidFill>
                  <a:srgbClr val="FF0000"/>
                </a:solidFill>
              </a:rPr>
              <a:t>ter mais </a:t>
            </a:r>
            <a:r>
              <a:rPr lang="pt-BR" sz="2500" i="1" dirty="0"/>
              <a:t>de </a:t>
            </a:r>
            <a:r>
              <a:rPr lang="pt-BR" sz="2500" i="1" dirty="0">
                <a:solidFill>
                  <a:srgbClr val="FF0000"/>
                </a:solidFill>
              </a:rPr>
              <a:t>uma especialização</a:t>
            </a:r>
            <a:r>
              <a:rPr lang="pt-BR" sz="2500" i="1" dirty="0"/>
              <a:t>)</a:t>
            </a:r>
            <a:endParaRPr lang="pt-BR" i="1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A8EEC5-7D36-42A5-81E9-0BAA8A66126C}" type="slidenum">
              <a:rPr lang="en-US" smtClean="0"/>
              <a:t>52</a:t>
            </a:fld>
            <a:endParaRPr lang="en-US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1300" y="2914228"/>
            <a:ext cx="3581400" cy="34671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CaixaDeTexto 8"/>
          <p:cNvSpPr txBox="1"/>
          <p:nvPr/>
        </p:nvSpPr>
        <p:spPr>
          <a:xfrm>
            <a:off x="3752115" y="6061513"/>
            <a:ext cx="1661097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9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(não-exclusiva)</a:t>
            </a:r>
          </a:p>
        </p:txBody>
      </p:sp>
    </p:spTree>
    <p:extLst>
      <p:ext uri="{BB962C8B-B14F-4D97-AF65-F5344CB8AC3E}">
        <p14:creationId xmlns:p14="http://schemas.microsoft.com/office/powerpoint/2010/main" val="173238083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pt-BR" dirty="0"/>
              <a:t>Conceitos do Modelo ER</a:t>
            </a:r>
          </a:p>
        </p:txBody>
      </p:sp>
      <p:sp>
        <p:nvSpPr>
          <p:cNvPr id="7" name="Espaço Reservado para Conteúdo 6"/>
          <p:cNvSpPr>
            <a:spLocks noGrp="1"/>
          </p:cNvSpPr>
          <p:nvPr>
            <p:ph idx="1"/>
          </p:nvPr>
        </p:nvSpPr>
        <p:spPr>
          <a:xfrm>
            <a:off x="228600" y="1319921"/>
            <a:ext cx="8686800" cy="4949995"/>
          </a:xfrm>
        </p:spPr>
        <p:txBody>
          <a:bodyPr>
            <a:normAutofit/>
          </a:bodyPr>
          <a:lstStyle/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pt-BR" sz="2900" b="1" i="1" dirty="0"/>
              <a:t>Entidade Associativa (1)</a:t>
            </a:r>
          </a:p>
          <a:p>
            <a:pPr lvl="1" algn="just">
              <a:spcBef>
                <a:spcPts val="600"/>
              </a:spcBef>
              <a:spcAft>
                <a:spcPts val="600"/>
              </a:spcAft>
            </a:pPr>
            <a:r>
              <a:rPr lang="pt-BR" sz="2500" b="1" i="1" dirty="0"/>
              <a:t>deseja-se obter informações acerca </a:t>
            </a:r>
            <a:r>
              <a:rPr lang="pt-BR" sz="2500" dirty="0"/>
              <a:t>dos </a:t>
            </a:r>
            <a:r>
              <a:rPr lang="pt-BR" sz="2500" b="1" i="1" dirty="0"/>
              <a:t>medicamentos prescritos </a:t>
            </a:r>
            <a:r>
              <a:rPr lang="pt-BR" sz="2500" dirty="0"/>
              <a:t>em </a:t>
            </a:r>
            <a:r>
              <a:rPr lang="pt-BR" sz="2500" b="1" i="1" dirty="0"/>
              <a:t>uma determinada consulta</a:t>
            </a:r>
            <a:endParaRPr lang="pt-BR" b="1" i="1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A8EEC5-7D36-42A5-81E9-0BAA8A66126C}" type="slidenum">
              <a:rPr lang="en-US" smtClean="0"/>
              <a:t>53</a:t>
            </a:fld>
            <a:endParaRPr lang="en-US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3250" y="2837656"/>
            <a:ext cx="5397500" cy="28956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CaixaDeTexto 9"/>
          <p:cNvSpPr txBox="1"/>
          <p:nvPr/>
        </p:nvSpPr>
        <p:spPr>
          <a:xfrm>
            <a:off x="2155664" y="5961474"/>
            <a:ext cx="5076903" cy="707886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pt-BR" sz="2000" i="1" dirty="0">
                <a:solidFill>
                  <a:schemeClr val="bg1"/>
                </a:solidFill>
              </a:rPr>
              <a:t>Como modelar esta ASSOCIAÇÃO se CONSULTA </a:t>
            </a:r>
          </a:p>
          <a:p>
            <a:pPr algn="ctr"/>
            <a:r>
              <a:rPr lang="pt-BR" sz="2000" i="1" dirty="0">
                <a:solidFill>
                  <a:schemeClr val="bg1"/>
                </a:solidFill>
              </a:rPr>
              <a:t>é um relacionamento?</a:t>
            </a:r>
          </a:p>
        </p:txBody>
      </p:sp>
    </p:spTree>
    <p:extLst>
      <p:ext uri="{BB962C8B-B14F-4D97-AF65-F5344CB8AC3E}">
        <p14:creationId xmlns:p14="http://schemas.microsoft.com/office/powerpoint/2010/main" val="333757961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pt-BR" dirty="0"/>
              <a:t>Conceitos do Modelo ER</a:t>
            </a:r>
          </a:p>
        </p:txBody>
      </p:sp>
      <p:sp>
        <p:nvSpPr>
          <p:cNvPr id="7" name="Espaço Reservado para Conteúdo 6"/>
          <p:cNvSpPr>
            <a:spLocks noGrp="1"/>
          </p:cNvSpPr>
          <p:nvPr>
            <p:ph idx="1"/>
          </p:nvPr>
        </p:nvSpPr>
        <p:spPr>
          <a:xfrm>
            <a:off x="228600" y="1319921"/>
            <a:ext cx="8686800" cy="4949995"/>
          </a:xfrm>
        </p:spPr>
        <p:txBody>
          <a:bodyPr>
            <a:normAutofit/>
          </a:bodyPr>
          <a:lstStyle/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pt-BR" sz="2900" b="1" i="1" dirty="0"/>
              <a:t>Entidade Associativa (2)</a:t>
            </a:r>
          </a:p>
          <a:p>
            <a:pPr lvl="1" algn="just">
              <a:spcBef>
                <a:spcPts val="600"/>
              </a:spcBef>
              <a:spcAft>
                <a:spcPts val="600"/>
              </a:spcAft>
            </a:pPr>
            <a:r>
              <a:rPr lang="pt-BR" sz="2500" b="1" i="1" u="sng" dirty="0"/>
              <a:t>Solução</a:t>
            </a:r>
            <a:r>
              <a:rPr lang="pt-BR" sz="2500" b="1" i="1" dirty="0"/>
              <a:t>:</a:t>
            </a:r>
            <a:r>
              <a:rPr lang="pt-BR" sz="2500" dirty="0"/>
              <a:t> </a:t>
            </a:r>
            <a:r>
              <a:rPr lang="pt-BR" sz="2500" b="1" i="1" dirty="0"/>
              <a:t>consulta torna-se </a:t>
            </a:r>
            <a:r>
              <a:rPr lang="pt-BR" sz="2500" dirty="0"/>
              <a:t>uma </a:t>
            </a:r>
            <a:r>
              <a:rPr lang="pt-BR" sz="2500" b="1" i="1" dirty="0"/>
              <a:t>entidade associativa</a:t>
            </a:r>
          </a:p>
          <a:p>
            <a:pPr lvl="1" algn="just">
              <a:spcBef>
                <a:spcPts val="600"/>
              </a:spcBef>
              <a:spcAft>
                <a:spcPts val="600"/>
              </a:spcAft>
            </a:pPr>
            <a:r>
              <a:rPr lang="pt-BR" sz="2500" b="1" i="1" dirty="0"/>
              <a:t>Entidade </a:t>
            </a:r>
            <a:r>
              <a:rPr lang="pt-BR" sz="2500" dirty="0"/>
              <a:t>que </a:t>
            </a:r>
            <a:r>
              <a:rPr lang="pt-BR" sz="2500" b="1" i="1" dirty="0"/>
              <a:t>representa (</a:t>
            </a:r>
            <a:r>
              <a:rPr lang="pt-BR" sz="2500" b="1" i="1" dirty="0">
                <a:solidFill>
                  <a:srgbClr val="FF0000"/>
                </a:solidFill>
              </a:rPr>
              <a:t>agrega</a:t>
            </a:r>
            <a:r>
              <a:rPr lang="pt-BR" sz="2500" b="1" i="1" dirty="0"/>
              <a:t>) </a:t>
            </a:r>
            <a:r>
              <a:rPr lang="pt-BR" sz="2500" dirty="0"/>
              <a:t>uma </a:t>
            </a:r>
            <a:r>
              <a:rPr lang="pt-BR" sz="2500" b="1" i="1" dirty="0"/>
              <a:t>associação entre entidades</a:t>
            </a:r>
            <a:endParaRPr lang="pt-BR" b="1" i="1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A8EEC5-7D36-42A5-81E9-0BAA8A66126C}" type="slidenum">
              <a:rPr lang="en-US" smtClean="0"/>
              <a:t>54</a:t>
            </a:fld>
            <a:endParaRPr lang="en-US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3250" y="3429000"/>
            <a:ext cx="5397500" cy="3175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Retângulo 7"/>
          <p:cNvSpPr/>
          <p:nvPr/>
        </p:nvSpPr>
        <p:spPr>
          <a:xfrm>
            <a:off x="2003594" y="3493168"/>
            <a:ext cx="5040560" cy="144780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11" name="Conector reto 10"/>
          <p:cNvCxnSpPr>
            <a:cxnSpLocks/>
          </p:cNvCxnSpPr>
          <p:nvPr/>
        </p:nvCxnSpPr>
        <p:spPr>
          <a:xfrm>
            <a:off x="4586132" y="4941168"/>
            <a:ext cx="0" cy="621432"/>
          </a:xfrm>
          <a:prstGeom prst="line">
            <a:avLst/>
          </a:prstGeom>
          <a:ln w="2222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aixaDeTexto 11"/>
          <p:cNvSpPr txBox="1"/>
          <p:nvPr/>
        </p:nvSpPr>
        <p:spPr>
          <a:xfrm>
            <a:off x="2059222" y="3468755"/>
            <a:ext cx="9884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dirty="0">
                <a:solidFill>
                  <a:srgbClr val="0070C0"/>
                </a:solidFill>
              </a:rPr>
              <a:t>Consultas</a:t>
            </a:r>
          </a:p>
        </p:txBody>
      </p:sp>
      <p:sp>
        <p:nvSpPr>
          <p:cNvPr id="13" name="CaixaDeTexto 12"/>
          <p:cNvSpPr txBox="1"/>
          <p:nvPr/>
        </p:nvSpPr>
        <p:spPr>
          <a:xfrm>
            <a:off x="4125596" y="5276457"/>
            <a:ext cx="502061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300" dirty="0"/>
              <a:t>(0,n)</a:t>
            </a:r>
          </a:p>
        </p:txBody>
      </p:sp>
    </p:spTree>
    <p:extLst>
      <p:ext uri="{BB962C8B-B14F-4D97-AF65-F5344CB8AC3E}">
        <p14:creationId xmlns:p14="http://schemas.microsoft.com/office/powerpoint/2010/main" val="86928945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pt-BR" dirty="0"/>
              <a:t>Conceitos do Modelo ER</a:t>
            </a:r>
          </a:p>
        </p:txBody>
      </p:sp>
      <p:sp>
        <p:nvSpPr>
          <p:cNvPr id="7" name="Espaço Reservado para Conteúdo 6"/>
          <p:cNvSpPr>
            <a:spLocks noGrp="1"/>
          </p:cNvSpPr>
          <p:nvPr>
            <p:ph idx="1"/>
          </p:nvPr>
        </p:nvSpPr>
        <p:spPr>
          <a:xfrm>
            <a:off x="228600" y="1319921"/>
            <a:ext cx="8686800" cy="4949995"/>
          </a:xfrm>
        </p:spPr>
        <p:txBody>
          <a:bodyPr>
            <a:normAutofit/>
          </a:bodyPr>
          <a:lstStyle/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pt-BR" sz="2900" b="1" i="1" dirty="0"/>
              <a:t>Entidade Associativa (3)</a:t>
            </a:r>
          </a:p>
          <a:p>
            <a:pPr lvl="1" algn="just">
              <a:spcBef>
                <a:spcPts val="600"/>
              </a:spcBef>
              <a:spcAft>
                <a:spcPts val="600"/>
              </a:spcAft>
            </a:pPr>
            <a:r>
              <a:rPr lang="pt-BR" sz="2500" b="1" i="1" dirty="0"/>
              <a:t>Outra forma </a:t>
            </a:r>
            <a:r>
              <a:rPr lang="pt-BR" sz="2500" i="1" dirty="0"/>
              <a:t>de </a:t>
            </a:r>
            <a:r>
              <a:rPr lang="pt-BR" sz="2500" b="1" i="1" dirty="0"/>
              <a:t>representação</a:t>
            </a:r>
            <a:endParaRPr lang="pt-BR" b="1" i="1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A8EEC5-7D36-42A5-81E9-0BAA8A66126C}" type="slidenum">
              <a:rPr lang="en-US" smtClean="0"/>
              <a:t>55</a:t>
            </a:fld>
            <a:endParaRPr lang="en-US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3250" y="2702272"/>
            <a:ext cx="5397500" cy="3175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Retângulo 13"/>
          <p:cNvSpPr/>
          <p:nvPr/>
        </p:nvSpPr>
        <p:spPr>
          <a:xfrm>
            <a:off x="3923928" y="3152274"/>
            <a:ext cx="1224136" cy="637673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15" name="Conector reto 14"/>
          <p:cNvCxnSpPr>
            <a:cxnSpLocks/>
          </p:cNvCxnSpPr>
          <p:nvPr/>
        </p:nvCxnSpPr>
        <p:spPr>
          <a:xfrm>
            <a:off x="4585914" y="3772459"/>
            <a:ext cx="0" cy="1071718"/>
          </a:xfrm>
          <a:prstGeom prst="line">
            <a:avLst/>
          </a:prstGeom>
          <a:ln w="2222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aixaDeTexto 15"/>
          <p:cNvSpPr txBox="1"/>
          <p:nvPr/>
        </p:nvSpPr>
        <p:spPr>
          <a:xfrm>
            <a:off x="4125596" y="4509120"/>
            <a:ext cx="502061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300" dirty="0"/>
              <a:t>(0,n)</a:t>
            </a:r>
          </a:p>
        </p:txBody>
      </p:sp>
    </p:spTree>
    <p:extLst>
      <p:ext uri="{BB962C8B-B14F-4D97-AF65-F5344CB8AC3E}">
        <p14:creationId xmlns:p14="http://schemas.microsoft.com/office/powerpoint/2010/main" val="349091721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pt-BR" dirty="0"/>
              <a:t>Conceitos do Modelo ER</a:t>
            </a:r>
          </a:p>
        </p:txBody>
      </p:sp>
      <p:sp>
        <p:nvSpPr>
          <p:cNvPr id="7" name="Espaço Reservado para Conteúdo 6"/>
          <p:cNvSpPr>
            <a:spLocks noGrp="1"/>
          </p:cNvSpPr>
          <p:nvPr>
            <p:ph idx="1"/>
          </p:nvPr>
        </p:nvSpPr>
        <p:spPr>
          <a:xfrm>
            <a:off x="228600" y="1319921"/>
            <a:ext cx="8686800" cy="4949995"/>
          </a:xfrm>
        </p:spPr>
        <p:txBody>
          <a:bodyPr>
            <a:normAutofit/>
          </a:bodyPr>
          <a:lstStyle/>
          <a:p>
            <a:pPr algn="just">
              <a:spcBef>
                <a:spcPts val="600"/>
              </a:spcBef>
            </a:pPr>
            <a:r>
              <a:rPr lang="pt-BR" sz="2900" b="1" i="1" dirty="0"/>
              <a:t>Entidade Associativa (4)</a:t>
            </a:r>
          </a:p>
          <a:p>
            <a:pPr lvl="1" algn="just">
              <a:spcBef>
                <a:spcPts val="600"/>
              </a:spcBef>
            </a:pPr>
            <a:r>
              <a:rPr lang="pt-BR" sz="2500" b="1" i="1" dirty="0"/>
              <a:t>Outra forma </a:t>
            </a:r>
            <a:r>
              <a:rPr lang="pt-BR" sz="2500" i="1" dirty="0"/>
              <a:t>de </a:t>
            </a:r>
            <a:r>
              <a:rPr lang="pt-BR" sz="2500" b="1" i="1" dirty="0"/>
              <a:t>representação</a:t>
            </a:r>
          </a:p>
          <a:p>
            <a:pPr lvl="2" algn="just">
              <a:spcBef>
                <a:spcPts val="600"/>
              </a:spcBef>
            </a:pPr>
            <a:r>
              <a:rPr lang="pt-BR" b="1" i="1" dirty="0"/>
              <a:t>Substituindo relacionamento </a:t>
            </a:r>
            <a:r>
              <a:rPr lang="pt-BR" i="1" dirty="0"/>
              <a:t>por </a:t>
            </a:r>
            <a:r>
              <a:rPr lang="pt-BR" b="1" i="1" dirty="0"/>
              <a:t>entidade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A8EEC5-7D36-42A5-81E9-0BAA8A66126C}" type="slidenum">
              <a:rPr lang="en-US" smtClean="0"/>
              <a:t>56</a:t>
            </a:fld>
            <a:endParaRPr lang="en-US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9180" y="2780928"/>
            <a:ext cx="3589004" cy="394054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7104920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A8EEC5-7D36-42A5-81E9-0BAA8A66126C}" type="slidenum">
              <a:rPr lang="en-US" smtClean="0"/>
              <a:t>57</a:t>
            </a:fld>
            <a:endParaRPr lang="en-US"/>
          </a:p>
        </p:txBody>
      </p:sp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cap="small" dirty="0"/>
              <a:t>Exercícios</a:t>
            </a:r>
          </a:p>
        </p:txBody>
      </p:sp>
      <p:sp>
        <p:nvSpPr>
          <p:cNvPr id="2" name="AutoShape 2" descr="http://www.conectandonos.net/ecuador/wp-content/uploads/2012/04/Objetivos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7" name="Picture 2" descr="http://thielemann-net.de/mms/epg/tim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2" y="1772816"/>
            <a:ext cx="2160240" cy="2160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44891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pt-BR" dirty="0"/>
              <a:t>Projeto</a:t>
            </a:r>
          </a:p>
        </p:txBody>
      </p:sp>
      <p:sp>
        <p:nvSpPr>
          <p:cNvPr id="7" name="Espaço Reservado para Conteúdo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spcBef>
                <a:spcPts val="600"/>
              </a:spcBef>
              <a:spcAft>
                <a:spcPts val="1200"/>
              </a:spcAft>
            </a:pPr>
            <a:r>
              <a:rPr lang="pt-BR" sz="2900" b="1" i="1" dirty="0"/>
              <a:t>Modelagem Conceitual </a:t>
            </a:r>
            <a:r>
              <a:rPr lang="pt-BR" sz="2900" i="1" dirty="0"/>
              <a:t>(</a:t>
            </a:r>
            <a:r>
              <a:rPr lang="pt-BR" sz="2900" b="1" i="1" dirty="0"/>
              <a:t>Projeto Conceitual</a:t>
            </a:r>
            <a:r>
              <a:rPr lang="pt-BR" sz="2900" i="1" dirty="0"/>
              <a:t>)</a:t>
            </a:r>
          </a:p>
          <a:p>
            <a:pPr lvl="1" algn="just">
              <a:spcBef>
                <a:spcPts val="600"/>
              </a:spcBef>
              <a:spcAft>
                <a:spcPts val="1200"/>
              </a:spcAft>
            </a:pPr>
            <a:r>
              <a:rPr lang="pt-BR" sz="2500" b="1" i="1" dirty="0"/>
              <a:t>Nível </a:t>
            </a:r>
            <a:r>
              <a:rPr lang="pt-BR" sz="2500" i="1" dirty="0"/>
              <a:t>de </a:t>
            </a:r>
            <a:r>
              <a:rPr lang="pt-BR" sz="2500" b="1" i="1" dirty="0"/>
              <a:t>abstração mais alto</a:t>
            </a:r>
          </a:p>
          <a:p>
            <a:pPr lvl="1" algn="just">
              <a:spcBef>
                <a:spcPts val="600"/>
              </a:spcBef>
              <a:spcAft>
                <a:spcPts val="1200"/>
              </a:spcAft>
            </a:pPr>
            <a:r>
              <a:rPr lang="pt-BR" sz="2500" b="1" i="1" u="sng" dirty="0"/>
              <a:t>Objetivo</a:t>
            </a:r>
            <a:r>
              <a:rPr lang="pt-BR" sz="2500" b="1" i="1" dirty="0"/>
              <a:t>: representação </a:t>
            </a:r>
            <a:r>
              <a:rPr lang="pt-BR" sz="2500" dirty="0"/>
              <a:t>dos </a:t>
            </a:r>
            <a:r>
              <a:rPr lang="pt-BR" sz="2500" b="1" i="1" dirty="0"/>
              <a:t>requisitos </a:t>
            </a:r>
            <a:r>
              <a:rPr lang="pt-BR" sz="2500" i="1" dirty="0"/>
              <a:t>de </a:t>
            </a:r>
            <a:r>
              <a:rPr lang="pt-BR" sz="2500" b="1" i="1" dirty="0"/>
              <a:t>dados </a:t>
            </a:r>
            <a:r>
              <a:rPr lang="pt-BR" sz="2500" dirty="0"/>
              <a:t>de um </a:t>
            </a:r>
            <a:r>
              <a:rPr lang="pt-BR" sz="2500" b="1" i="1" dirty="0"/>
              <a:t>determinado domínio</a:t>
            </a:r>
          </a:p>
          <a:p>
            <a:pPr lvl="1" algn="just">
              <a:spcBef>
                <a:spcPts val="600"/>
              </a:spcBef>
              <a:spcAft>
                <a:spcPts val="1200"/>
              </a:spcAft>
            </a:pPr>
            <a:r>
              <a:rPr lang="pt-BR" sz="2500" b="1" i="1" dirty="0"/>
              <a:t>Independe </a:t>
            </a:r>
            <a:r>
              <a:rPr lang="pt-BR" sz="2500" dirty="0"/>
              <a:t>do </a:t>
            </a:r>
            <a:r>
              <a:rPr lang="pt-BR" sz="2500" b="1" i="1" dirty="0"/>
              <a:t>modelo lógico </a:t>
            </a:r>
            <a:r>
              <a:rPr lang="pt-BR" sz="2500" dirty="0"/>
              <a:t>de </a:t>
            </a:r>
            <a:r>
              <a:rPr lang="pt-BR" sz="2500" i="1" u="sng" dirty="0"/>
              <a:t>banco de dados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A8EEC5-7D36-42A5-81E9-0BAA8A66126C}" type="slidenum">
              <a:rPr lang="en-US" smtClean="0"/>
              <a:t>6</a:t>
            </a:fld>
            <a:endParaRPr lang="en-US"/>
          </a:p>
        </p:txBody>
      </p:sp>
      <p:pic>
        <p:nvPicPr>
          <p:cNvPr id="5" name="Imagem 4" descr="Recorte de Tela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696" y="4284270"/>
            <a:ext cx="5546114" cy="1985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7311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pt-BR" dirty="0"/>
              <a:t>Projeto</a:t>
            </a:r>
          </a:p>
        </p:txBody>
      </p:sp>
      <p:sp>
        <p:nvSpPr>
          <p:cNvPr id="7" name="Espaço Reservado para Conteúdo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spcBef>
                <a:spcPts val="600"/>
              </a:spcBef>
              <a:spcAft>
                <a:spcPts val="1200"/>
              </a:spcAft>
            </a:pPr>
            <a:r>
              <a:rPr lang="pt-BR" sz="2900" b="1" i="1" dirty="0"/>
              <a:t>Modelagem Conceitual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A8EEC5-7D36-42A5-81E9-0BAA8A66126C}" type="slidenum">
              <a:rPr lang="en-US" smtClean="0"/>
              <a:t>7</a:t>
            </a:fld>
            <a:endParaRPr lang="en-US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916832"/>
            <a:ext cx="7668344" cy="434593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937493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pt-BR" dirty="0"/>
              <a:t>Projeto</a:t>
            </a:r>
          </a:p>
        </p:txBody>
      </p:sp>
      <p:sp>
        <p:nvSpPr>
          <p:cNvPr id="7" name="Espaço Reservado para Conteúdo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spcBef>
                <a:spcPts val="600"/>
              </a:spcBef>
              <a:spcAft>
                <a:spcPts val="1200"/>
              </a:spcAft>
            </a:pPr>
            <a:r>
              <a:rPr lang="pt-BR" sz="2900" b="1" i="1" dirty="0"/>
              <a:t>Modelagem Lógica </a:t>
            </a:r>
            <a:r>
              <a:rPr lang="pt-BR" sz="2900" i="1" dirty="0"/>
              <a:t>(</a:t>
            </a:r>
            <a:r>
              <a:rPr lang="pt-BR" sz="2900" b="1" i="1" dirty="0"/>
              <a:t>Projeto Lógico</a:t>
            </a:r>
            <a:r>
              <a:rPr lang="pt-BR" sz="2900" i="1" dirty="0"/>
              <a:t>)</a:t>
            </a:r>
          </a:p>
          <a:p>
            <a:pPr lvl="1" algn="just">
              <a:spcBef>
                <a:spcPts val="600"/>
              </a:spcBef>
              <a:spcAft>
                <a:spcPts val="1200"/>
              </a:spcAft>
            </a:pPr>
            <a:r>
              <a:rPr lang="pt-BR" sz="2500" b="1" i="1" dirty="0"/>
              <a:t>Representação </a:t>
            </a:r>
            <a:r>
              <a:rPr lang="pt-BR" sz="2500" dirty="0"/>
              <a:t>da </a:t>
            </a:r>
            <a:r>
              <a:rPr lang="pt-BR" sz="2500" b="1" i="1" dirty="0"/>
              <a:t>modelagem conceitual </a:t>
            </a:r>
            <a:r>
              <a:rPr lang="pt-BR" sz="2500" dirty="0"/>
              <a:t>em um </a:t>
            </a:r>
            <a:r>
              <a:rPr lang="pt-BR" sz="2500" b="1" i="1" dirty="0"/>
              <a:t>modelo lógico </a:t>
            </a:r>
            <a:r>
              <a:rPr lang="pt-BR" sz="2500" dirty="0"/>
              <a:t>de </a:t>
            </a:r>
            <a:r>
              <a:rPr lang="pt-BR" sz="2500" b="1" i="1" dirty="0"/>
              <a:t>banco </a:t>
            </a:r>
            <a:r>
              <a:rPr lang="pt-BR" sz="2500" i="1" dirty="0"/>
              <a:t>de </a:t>
            </a:r>
            <a:r>
              <a:rPr lang="pt-BR" sz="2500" b="1" i="1" dirty="0"/>
              <a:t>dados</a:t>
            </a:r>
          </a:p>
          <a:p>
            <a:pPr lvl="1" algn="just">
              <a:spcBef>
                <a:spcPts val="600"/>
              </a:spcBef>
              <a:spcAft>
                <a:spcPts val="1200"/>
              </a:spcAft>
            </a:pPr>
            <a:r>
              <a:rPr lang="pt-BR" sz="2500" b="1" i="1" dirty="0"/>
              <a:t>Depende </a:t>
            </a:r>
            <a:r>
              <a:rPr lang="pt-BR" sz="2500" dirty="0"/>
              <a:t>do </a:t>
            </a:r>
            <a:r>
              <a:rPr lang="pt-BR" sz="2500" b="1" i="1" dirty="0"/>
              <a:t>tipo particular </a:t>
            </a:r>
            <a:r>
              <a:rPr lang="pt-BR" sz="2500" dirty="0"/>
              <a:t>de </a:t>
            </a:r>
            <a:r>
              <a:rPr lang="pt-BR" sz="2500" b="1" dirty="0"/>
              <a:t>SGBD </a:t>
            </a:r>
            <a:r>
              <a:rPr lang="pt-BR" sz="2500" dirty="0"/>
              <a:t>que </a:t>
            </a:r>
            <a:r>
              <a:rPr lang="pt-BR" sz="2500" b="1" i="1" dirty="0"/>
              <a:t>está sendo utilizado</a:t>
            </a:r>
          </a:p>
          <a:p>
            <a:pPr lvl="1" algn="just">
              <a:spcBef>
                <a:spcPts val="600"/>
              </a:spcBef>
              <a:spcAft>
                <a:spcPts val="1200"/>
              </a:spcAft>
            </a:pPr>
            <a:r>
              <a:rPr lang="pt-BR" sz="2500" b="1" i="1" dirty="0"/>
              <a:t>Ênfase </a:t>
            </a:r>
            <a:r>
              <a:rPr lang="pt-BR" sz="2500" dirty="0"/>
              <a:t>na </a:t>
            </a:r>
            <a:r>
              <a:rPr lang="pt-BR" sz="2500" b="1" i="1" dirty="0"/>
              <a:t>eficiência </a:t>
            </a:r>
            <a:r>
              <a:rPr lang="pt-BR" sz="2500" dirty="0"/>
              <a:t>de </a:t>
            </a:r>
            <a:r>
              <a:rPr lang="pt-BR" sz="2500" i="1" dirty="0"/>
              <a:t>“</a:t>
            </a:r>
            <a:r>
              <a:rPr lang="pt-BR" sz="2500" i="1" dirty="0">
                <a:solidFill>
                  <a:srgbClr val="FF0000"/>
                </a:solidFill>
              </a:rPr>
              <a:t>ARMAZENAMENTO</a:t>
            </a:r>
            <a:r>
              <a:rPr lang="pt-BR" sz="2500" i="1" dirty="0"/>
              <a:t>”</a:t>
            </a:r>
          </a:p>
          <a:p>
            <a:pPr lvl="1" algn="just">
              <a:spcBef>
                <a:spcPts val="600"/>
              </a:spcBef>
              <a:spcAft>
                <a:spcPts val="1200"/>
              </a:spcAft>
            </a:pPr>
            <a:r>
              <a:rPr lang="pt-BR" sz="2500" b="1" i="1" u="sng" dirty="0"/>
              <a:t>Evitar</a:t>
            </a:r>
            <a:r>
              <a:rPr lang="pt-BR" sz="2500" b="1" i="1" dirty="0"/>
              <a:t>:</a:t>
            </a:r>
          </a:p>
          <a:p>
            <a:pPr lvl="2" algn="just">
              <a:spcBef>
                <a:spcPts val="600"/>
              </a:spcBef>
              <a:spcAft>
                <a:spcPts val="1200"/>
              </a:spcAft>
            </a:pPr>
            <a:r>
              <a:rPr lang="pt-BR" b="1" i="1" dirty="0"/>
              <a:t>Segmentação excessiva </a:t>
            </a:r>
            <a:r>
              <a:rPr lang="pt-BR" dirty="0"/>
              <a:t>de </a:t>
            </a:r>
            <a:r>
              <a:rPr lang="pt-BR" b="1" i="1" dirty="0"/>
              <a:t>tabelas </a:t>
            </a:r>
            <a:r>
              <a:rPr lang="pt-BR" i="1" dirty="0"/>
              <a:t>(junções)</a:t>
            </a:r>
          </a:p>
          <a:p>
            <a:pPr lvl="2" algn="just">
              <a:spcBef>
                <a:spcPts val="600"/>
              </a:spcBef>
              <a:spcAft>
                <a:spcPts val="1200"/>
              </a:spcAft>
            </a:pPr>
            <a:r>
              <a:rPr lang="pt-BR" b="1" i="1" dirty="0"/>
              <a:t>Tabelas sub utilizadas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A8EEC5-7D36-42A5-81E9-0BAA8A66126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1089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pt-BR" dirty="0"/>
              <a:t>Projeto</a:t>
            </a:r>
          </a:p>
        </p:txBody>
      </p:sp>
      <p:sp>
        <p:nvSpPr>
          <p:cNvPr id="7" name="Espaço Reservado para Conteúdo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spcBef>
                <a:spcPts val="600"/>
              </a:spcBef>
              <a:spcAft>
                <a:spcPts val="1200"/>
              </a:spcAft>
            </a:pPr>
            <a:r>
              <a:rPr lang="pt-BR" sz="2900" b="1" i="1" dirty="0"/>
              <a:t>Modelagem Lógica</a:t>
            </a:r>
            <a:endParaRPr lang="pt-BR" sz="2400" b="1" i="1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A8EEC5-7D36-42A5-81E9-0BAA8A66126C}" type="slidenum">
              <a:rPr lang="en-US" smtClean="0"/>
              <a:t>9</a:t>
            </a:fld>
            <a:endParaRPr lang="en-US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062" y="2228056"/>
            <a:ext cx="7381875" cy="35052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5116437"/>
      </p:ext>
    </p:extLst>
  </p:cSld>
  <p:clrMapOvr>
    <a:masterClrMapping/>
  </p:clrMapOvr>
</p:sld>
</file>

<file path=ppt/theme/theme1.xml><?xml version="1.0" encoding="utf-8"?>
<a:theme xmlns:a="http://schemas.openxmlformats.org/drawingml/2006/main" name="PPP_A2010_TXT_Rotating_Puzzle_Solution">
  <a:themeElements>
    <a:clrScheme name="Custom 1">
      <a:dk1>
        <a:sysClr val="windowText" lastClr="000000"/>
      </a:dk1>
      <a:lt1>
        <a:sysClr val="window" lastClr="FFFFFF"/>
      </a:lt1>
      <a:dk2>
        <a:srgbClr val="303030"/>
      </a:dk2>
      <a:lt2>
        <a:srgbClr val="DEDEE0"/>
      </a:lt2>
      <a:accent1>
        <a:srgbClr val="CB0101"/>
      </a:accent1>
      <a:accent2>
        <a:srgbClr val="726056"/>
      </a:accent2>
      <a:accent3>
        <a:srgbClr val="AC956E"/>
      </a:accent3>
      <a:accent4>
        <a:srgbClr val="808DA9"/>
      </a:accent4>
      <a:accent5>
        <a:srgbClr val="424E5B"/>
      </a:accent5>
      <a:accent6>
        <a:srgbClr val="730E00"/>
      </a:accent6>
      <a:hlink>
        <a:srgbClr val="D26900"/>
      </a:hlink>
      <a:folHlink>
        <a:srgbClr val="D89243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19545</TotalTime>
  <Words>2012</Words>
  <Application>Microsoft Office PowerPoint</Application>
  <PresentationFormat>Apresentação na tela (4:3)</PresentationFormat>
  <Paragraphs>564</Paragraphs>
  <Slides>57</Slides>
  <Notes>54</Notes>
  <HiddenSlides>0</HiddenSlides>
  <MMClips>0</MMClips>
  <ScaleCrop>false</ScaleCrop>
  <HeadingPairs>
    <vt:vector size="6" baseType="variant">
      <vt:variant>
        <vt:lpstr>Fontes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57</vt:i4>
      </vt:variant>
    </vt:vector>
  </HeadingPairs>
  <TitlesOfParts>
    <vt:vector size="60" baseType="lpstr">
      <vt:lpstr>Arial</vt:lpstr>
      <vt:lpstr>Calibri</vt:lpstr>
      <vt:lpstr>PPP_A2010_TXT_Rotating_Puzzle_Solution</vt:lpstr>
      <vt:lpstr>Aula 03</vt:lpstr>
      <vt:lpstr>Introdução</vt:lpstr>
      <vt:lpstr>Introdução</vt:lpstr>
      <vt:lpstr>Projeto</vt:lpstr>
      <vt:lpstr>Projeto</vt:lpstr>
      <vt:lpstr>Projeto</vt:lpstr>
      <vt:lpstr>Projeto</vt:lpstr>
      <vt:lpstr>Projeto</vt:lpstr>
      <vt:lpstr>Projeto</vt:lpstr>
      <vt:lpstr>Projeto</vt:lpstr>
      <vt:lpstr>Modelagem Conceitual</vt:lpstr>
      <vt:lpstr>MER</vt:lpstr>
      <vt:lpstr>Conceitos do Modelo ER</vt:lpstr>
      <vt:lpstr>Conceitos do Modelo ER</vt:lpstr>
      <vt:lpstr>Conceitos do Modelo ER</vt:lpstr>
      <vt:lpstr>Conceitos do Modelo ER</vt:lpstr>
      <vt:lpstr>Conceitos do Modelo ER</vt:lpstr>
      <vt:lpstr>Conceitos do Modelo ER</vt:lpstr>
      <vt:lpstr>Conceitos do Modelo ER</vt:lpstr>
      <vt:lpstr>Conceitos do Modelo ER</vt:lpstr>
      <vt:lpstr>Conceitos do Modelo ER</vt:lpstr>
      <vt:lpstr>Conceitos do Modelo ER</vt:lpstr>
      <vt:lpstr>Conceitos do Modelo ER</vt:lpstr>
      <vt:lpstr>Conceitos do Modelo ER</vt:lpstr>
      <vt:lpstr>Conceitos do Modelo ER</vt:lpstr>
      <vt:lpstr>Conceitos do Modelo ER</vt:lpstr>
      <vt:lpstr>Conceitos do Modelo ER</vt:lpstr>
      <vt:lpstr>Conceitos do Modelo ER</vt:lpstr>
      <vt:lpstr>Conceitos do Modelo ER</vt:lpstr>
      <vt:lpstr>Conceitos do Modelo ER</vt:lpstr>
      <vt:lpstr>Conceitos do Modelo ER</vt:lpstr>
      <vt:lpstr>Conceitos do Modelo ER</vt:lpstr>
      <vt:lpstr>Conceitos do Modelo ER</vt:lpstr>
      <vt:lpstr>Conceitos do Modelo ER</vt:lpstr>
      <vt:lpstr>Conceitos do Modelo ER</vt:lpstr>
      <vt:lpstr>Conceitos do Modelo ER</vt:lpstr>
      <vt:lpstr>Conceitos do Modelo ER</vt:lpstr>
      <vt:lpstr>Conceitos do Modelo ER</vt:lpstr>
      <vt:lpstr>Conceitos do Modelo ER</vt:lpstr>
      <vt:lpstr>Conceitos do Modelo ER</vt:lpstr>
      <vt:lpstr>Conceitos do Modelo ER</vt:lpstr>
      <vt:lpstr>Conceitos do Modelo ER</vt:lpstr>
      <vt:lpstr>Conceitos do Modelo ER</vt:lpstr>
      <vt:lpstr>Conceitos do Modelo ER</vt:lpstr>
      <vt:lpstr>Conceitos do Modelo ER</vt:lpstr>
      <vt:lpstr>Conceitos do Modelo ER</vt:lpstr>
      <vt:lpstr>Conceitos do Modelo ER</vt:lpstr>
      <vt:lpstr>Conceitos do Modelo ER</vt:lpstr>
      <vt:lpstr>Conceitos do Modelo ER</vt:lpstr>
      <vt:lpstr>Conceitos do Modelo ER</vt:lpstr>
      <vt:lpstr>Conceitos do Modelo ER</vt:lpstr>
      <vt:lpstr>Conceitos do Modelo ER</vt:lpstr>
      <vt:lpstr>Conceitos do Modelo ER</vt:lpstr>
      <vt:lpstr>Conceitos do Modelo ER</vt:lpstr>
      <vt:lpstr>Conceitos do Modelo ER</vt:lpstr>
      <vt:lpstr>Conceitos do Modelo ER</vt:lpstr>
      <vt:lpstr>Exercícios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Aula 03 - Banco de Dados</dc:title>
  <dc:creator>geraldo</dc:creator>
  <cp:lastModifiedBy>FERNANDO MARCO PEREZ CAMPOS</cp:lastModifiedBy>
  <cp:revision>498</cp:revision>
  <cp:lastPrinted>2013-06-05T01:50:44Z</cp:lastPrinted>
  <dcterms:created xsi:type="dcterms:W3CDTF">2013-05-14T21:39:32Z</dcterms:created>
  <dcterms:modified xsi:type="dcterms:W3CDTF">2023-03-16T13:18:27Z</dcterms:modified>
</cp:coreProperties>
</file>